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331" r:id="rId2"/>
    <p:sldId id="274" r:id="rId3"/>
    <p:sldId id="257" r:id="rId4"/>
    <p:sldId id="258" r:id="rId5"/>
    <p:sldId id="259" r:id="rId6"/>
    <p:sldId id="261" r:id="rId7"/>
    <p:sldId id="296" r:id="rId8"/>
    <p:sldId id="297" r:id="rId9"/>
    <p:sldId id="298" r:id="rId10"/>
    <p:sldId id="299" r:id="rId11"/>
    <p:sldId id="300" r:id="rId12"/>
    <p:sldId id="275" r:id="rId13"/>
    <p:sldId id="260" r:id="rId14"/>
    <p:sldId id="282" r:id="rId15"/>
    <p:sldId id="283" r:id="rId16"/>
    <p:sldId id="285"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00" d="100"/>
          <a:sy n="100" d="100"/>
        </p:scale>
        <p:origin x="-11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1629CD-0E9A-A749-834E-22AC469B341A}" type="datetimeFigureOut">
              <a:rPr lang="en-US" smtClean="0"/>
              <a:t>11/25/14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56FAA-6812-034A-97FE-D626CD1C599F}" type="slidenum">
              <a:rPr lang="en-US" smtClean="0"/>
              <a:t>‹#›</a:t>
            </a:fld>
            <a:endParaRPr lang="en-US"/>
          </a:p>
        </p:txBody>
      </p:sp>
    </p:spTree>
    <p:extLst>
      <p:ext uri="{BB962C8B-B14F-4D97-AF65-F5344CB8AC3E}">
        <p14:creationId xmlns:p14="http://schemas.microsoft.com/office/powerpoint/2010/main" val="3321219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F3D57FE-F8B1-5141-B382-129105694189}" type="slidenum">
              <a:rPr lang="en-US"/>
              <a:pPr/>
              <a:t>7</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www.theglobeandmail.com</a:t>
            </a:r>
            <a:r>
              <a:rPr lang="en-US" dirty="0" smtClean="0"/>
              <a:t>/report-on-business/international-business/</a:t>
            </a:r>
            <a:r>
              <a:rPr lang="en-US" dirty="0" err="1" smtClean="0"/>
              <a:t>canadian</a:t>
            </a:r>
            <a:r>
              <a:rPr lang="en-US" smtClean="0"/>
              <a:t>-exports-to-china-and-other-top-markets/article8904890/?from=8903142</a:t>
            </a:r>
            <a:endParaRPr lang="en-US" dirty="0"/>
          </a:p>
        </p:txBody>
      </p:sp>
      <p:sp>
        <p:nvSpPr>
          <p:cNvPr id="4" name="Slide Number Placeholder 3"/>
          <p:cNvSpPr>
            <a:spLocks noGrp="1"/>
          </p:cNvSpPr>
          <p:nvPr>
            <p:ph type="sldNum" sz="quarter" idx="10"/>
          </p:nvPr>
        </p:nvSpPr>
        <p:spPr/>
        <p:txBody>
          <a:bodyPr/>
          <a:lstStyle/>
          <a:p>
            <a:fld id="{BEF5DD1F-3CAD-3743-A07A-0E0AE0387FF2}" type="slidenum">
              <a:rPr lang="en-US" smtClean="0"/>
              <a:t>26</a:t>
            </a:fld>
            <a:endParaRPr lang="en-US"/>
          </a:p>
        </p:txBody>
      </p:sp>
    </p:spTree>
    <p:extLst>
      <p:ext uri="{BB962C8B-B14F-4D97-AF65-F5344CB8AC3E}">
        <p14:creationId xmlns:p14="http://schemas.microsoft.com/office/powerpoint/2010/main" val="319421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A30651-50D1-1A44-8203-EC4B4371DEE0}" type="slidenum">
              <a:rPr lang="en-US"/>
              <a:pPr/>
              <a:t>30</a:t>
            </a:fld>
            <a:endParaRPr lang="en-US"/>
          </a:p>
        </p:txBody>
      </p:sp>
      <p:sp>
        <p:nvSpPr>
          <p:cNvPr id="5122" name="Rectangle 2"/>
          <p:cNvSpPr>
            <a:spLocks noGrp="1" noRot="1" noChangeAspect="1" noChangeArrowheads="1"/>
          </p:cNvSpPr>
          <p:nvPr>
            <p:ph type="sldImg"/>
          </p:nvPr>
        </p:nvSpPr>
        <p:spPr bwMode="auto">
          <a:xfrm>
            <a:off x="1154163" y="685449"/>
            <a:ext cx="4549674" cy="3428805"/>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1"/>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www.ctvnews.ca</a:t>
            </a:r>
            <a:r>
              <a:rPr lang="en-US" dirty="0" smtClean="0"/>
              <a:t>/</a:t>
            </a:r>
            <a:r>
              <a:rPr lang="en-US" dirty="0" err="1" smtClean="0"/>
              <a:t>canada</a:t>
            </a:r>
            <a:r>
              <a:rPr lang="en-US" dirty="0" smtClean="0"/>
              <a:t>/ottawa-threatens-retaliatory-measures-over-new-u-s-meat-labelling-regulations-1.1293841</a:t>
            </a:r>
            <a:endParaRPr lang="en-US" dirty="0"/>
          </a:p>
        </p:txBody>
      </p:sp>
      <p:sp>
        <p:nvSpPr>
          <p:cNvPr id="4" name="Slide Number Placeholder 3"/>
          <p:cNvSpPr>
            <a:spLocks noGrp="1"/>
          </p:cNvSpPr>
          <p:nvPr>
            <p:ph type="sldNum" sz="quarter" idx="10"/>
          </p:nvPr>
        </p:nvSpPr>
        <p:spPr/>
        <p:txBody>
          <a:bodyPr/>
          <a:lstStyle/>
          <a:p>
            <a:fld id="{7FA48FD1-A040-BA40-844F-71E96E6C63A7}" type="slidenum">
              <a:rPr lang="en-US" smtClean="0"/>
              <a:pPr/>
              <a:t>36</a:t>
            </a:fld>
            <a:endParaRPr lang="en-US"/>
          </a:p>
        </p:txBody>
      </p:sp>
    </p:spTree>
    <p:extLst>
      <p:ext uri="{BB962C8B-B14F-4D97-AF65-F5344CB8AC3E}">
        <p14:creationId xmlns:p14="http://schemas.microsoft.com/office/powerpoint/2010/main" val="1533061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a:ln/>
        </p:spPr>
      </p:sp>
      <p:sp>
        <p:nvSpPr>
          <p:cNvPr id="78851" name="Notes Placeholder 2"/>
          <p:cNvSpPr>
            <a:spLocks noGrp="1"/>
          </p:cNvSpPr>
          <p:nvPr>
            <p:ph type="body" idx="1"/>
          </p:nvPr>
        </p:nvSpPr>
        <p:spPr>
          <a:noFill/>
          <a:ln/>
        </p:spPr>
        <p:txBody>
          <a:bodyPr/>
          <a:lstStyle/>
          <a:p>
            <a:r>
              <a:rPr lang="en-US" b="1" smtClean="0">
                <a:latin typeface="Arial" pitchFamily="1" charset="0"/>
                <a:ea typeface="ＭＳ Ｐゴシック" pitchFamily="1" charset="-128"/>
                <a:cs typeface="ＭＳ Ｐゴシック" pitchFamily="1" charset="-128"/>
              </a:rPr>
              <a:t>"You seem familiar, yet somehow strange -- are you - by any chance Canadian?"</a:t>
            </a:r>
          </a:p>
          <a:p>
            <a:r>
              <a:rPr lang="en-US" smtClean="0">
                <a:latin typeface="Arial" pitchFamily="1" charset="0"/>
                <a:ea typeface="ＭＳ Ｐゴシック" pitchFamily="1" charset="-128"/>
                <a:cs typeface="ＭＳ Ｐゴシック" pitchFamily="1" charset="-128"/>
              </a:rPr>
              <a:t>"You seem familiar, yet somehow strange—are you by any chance Canadian?"</a:t>
            </a:r>
            <a:br>
              <a:rPr lang="en-US" smtClean="0">
                <a:latin typeface="Arial" pitchFamily="1" charset="0"/>
                <a:ea typeface="ＭＳ Ｐゴシック" pitchFamily="1" charset="-128"/>
                <a:cs typeface="ＭＳ Ｐゴシック" pitchFamily="1" charset="-128"/>
              </a:rPr>
            </a:br>
            <a:r>
              <a:rPr lang="en-US" smtClean="0">
                <a:latin typeface="Arial" pitchFamily="1" charset="0"/>
                <a:ea typeface="ＭＳ Ｐゴシック" pitchFamily="1" charset="-128"/>
                <a:cs typeface="ＭＳ Ｐゴシック" pitchFamily="1" charset="-128"/>
              </a:rPr>
              <a:t>(Man talking to woman over drinks.)</a:t>
            </a:r>
            <a:br>
              <a:rPr lang="en-US" smtClean="0">
                <a:latin typeface="Arial" pitchFamily="1" charset="0"/>
                <a:ea typeface="ＭＳ Ｐゴシック" pitchFamily="1" charset="-128"/>
                <a:cs typeface="ＭＳ Ｐゴシック" pitchFamily="1" charset="-128"/>
              </a:rPr>
            </a:br>
            <a:r>
              <a:rPr lang="en-US" smtClean="0">
                <a:latin typeface="Arial" pitchFamily="1" charset="0"/>
                <a:ea typeface="ＭＳ Ｐゴシック" pitchFamily="1" charset="-128"/>
                <a:cs typeface="ＭＳ Ｐゴシック" pitchFamily="1" charset="-128"/>
              </a:rPr>
              <a:t/>
            </a:r>
            <a:br>
              <a:rPr lang="en-US" smtClean="0">
                <a:latin typeface="Arial" pitchFamily="1" charset="0"/>
                <a:ea typeface="ＭＳ Ｐゴシック" pitchFamily="1" charset="-128"/>
                <a:cs typeface="ＭＳ Ｐゴシック" pitchFamily="1" charset="-128"/>
              </a:rPr>
            </a:br>
            <a:r>
              <a:rPr lang="en-US" smtClean="0">
                <a:latin typeface="Arial" pitchFamily="1" charset="0"/>
                <a:ea typeface="ＭＳ Ｐゴシック" pitchFamily="1" charset="-128"/>
                <a:cs typeface="ＭＳ Ｐゴシック" pitchFamily="1" charset="-128"/>
              </a:rPr>
              <a:t>Published in The New Yorker 11/19/2001</a:t>
            </a:r>
            <a:br>
              <a:rPr lang="en-US" smtClean="0">
                <a:latin typeface="Arial" pitchFamily="1" charset="0"/>
                <a:ea typeface="ＭＳ Ｐゴシック" pitchFamily="1" charset="-128"/>
                <a:cs typeface="ＭＳ Ｐゴシック" pitchFamily="1" charset="-128"/>
              </a:rPr>
            </a:br>
            <a:r>
              <a:rPr lang="en-US" smtClean="0">
                <a:latin typeface="Arial" pitchFamily="1" charset="0"/>
                <a:ea typeface="ＭＳ Ｐゴシック" pitchFamily="1" charset="-128"/>
                <a:cs typeface="ＭＳ Ｐゴシック" pitchFamily="1" charset="-128"/>
              </a:rPr>
              <a:t>by Donald Reilly</a:t>
            </a:r>
          </a:p>
          <a:p>
            <a:endParaRPr lang="en-US" smtClean="0">
              <a:latin typeface="Arial" pitchFamily="1" charset="0"/>
              <a:ea typeface="ＭＳ Ｐゴシック" pitchFamily="1" charset="-128"/>
              <a:cs typeface="ＭＳ Ｐゴシック" pitchFamily="1" charset="-128"/>
            </a:endParaRPr>
          </a:p>
        </p:txBody>
      </p:sp>
      <p:sp>
        <p:nvSpPr>
          <p:cNvPr id="78852" name="Slide Number Placeholder 3"/>
          <p:cNvSpPr>
            <a:spLocks noGrp="1"/>
          </p:cNvSpPr>
          <p:nvPr>
            <p:ph type="sldNum" sz="quarter" idx="5"/>
          </p:nvPr>
        </p:nvSpPr>
        <p:spPr>
          <a:noFill/>
        </p:spPr>
        <p:txBody>
          <a:bodyPr/>
          <a:lstStyle/>
          <a:p>
            <a:fld id="{28B07F8F-4E1D-9A4A-8E48-8A9B78516C27}" type="slidenum">
              <a:rPr lang="en-US" smtClean="0">
                <a:latin typeface="Arial" pitchFamily="1" charset="0"/>
                <a:ea typeface="ＭＳ Ｐゴシック" pitchFamily="1" charset="-128"/>
                <a:cs typeface="ＭＳ Ｐゴシック" pitchFamily="1" charset="-128"/>
              </a:rPr>
              <a:pPr/>
              <a:t>45</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DA59154-69AC-4D49-B5FA-637F836A75F1}" type="slidenum">
              <a:rPr lang="en-US"/>
              <a:pPr/>
              <a:t>8</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www.gallup.com</a:t>
            </a:r>
            <a:r>
              <a:rPr lang="en-US" dirty="0" smtClean="0"/>
              <a:t>/poll/161159/</a:t>
            </a:r>
            <a:r>
              <a:rPr lang="en-US" dirty="0" err="1" smtClean="0"/>
              <a:t>americans</a:t>
            </a:r>
            <a:r>
              <a:rPr lang="en-US" dirty="0" smtClean="0"/>
              <a:t>-least-favorable-toward-</a:t>
            </a:r>
            <a:r>
              <a:rPr lang="en-US" dirty="0" err="1" smtClean="0"/>
              <a:t>iran.aspx</a:t>
            </a:r>
            <a:endParaRPr lang="en-US" dirty="0"/>
          </a:p>
        </p:txBody>
      </p:sp>
      <p:sp>
        <p:nvSpPr>
          <p:cNvPr id="4" name="Slide Number Placeholder 3"/>
          <p:cNvSpPr>
            <a:spLocks noGrp="1"/>
          </p:cNvSpPr>
          <p:nvPr>
            <p:ph type="sldNum" sz="quarter" idx="10"/>
          </p:nvPr>
        </p:nvSpPr>
        <p:spPr/>
        <p:txBody>
          <a:bodyPr/>
          <a:lstStyle/>
          <a:p>
            <a:fld id="{7FA48FD1-A040-BA40-844F-71E96E6C63A7}" type="slidenum">
              <a:rPr lang="en-US" smtClean="0"/>
              <a:pPr/>
              <a:t>11</a:t>
            </a:fld>
            <a:endParaRPr lang="en-US"/>
          </a:p>
        </p:txBody>
      </p:sp>
    </p:spTree>
    <p:extLst>
      <p:ext uri="{BB962C8B-B14F-4D97-AF65-F5344CB8AC3E}">
        <p14:creationId xmlns:p14="http://schemas.microsoft.com/office/powerpoint/2010/main" val="123382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thecable.foreignpolicy.com</a:t>
            </a:r>
            <a:r>
              <a:rPr lang="en-US" dirty="0" smtClean="0"/>
              <a:t>/posts/2013/04/11/</a:t>
            </a:r>
            <a:r>
              <a:rPr lang="en-US" smtClean="0"/>
              <a:t>kerry_wins_a_case_of_beer_from_canada</a:t>
            </a:r>
            <a:endParaRPr lang="en-US"/>
          </a:p>
        </p:txBody>
      </p:sp>
      <p:sp>
        <p:nvSpPr>
          <p:cNvPr id="4" name="Slide Number Placeholder 3"/>
          <p:cNvSpPr>
            <a:spLocks noGrp="1"/>
          </p:cNvSpPr>
          <p:nvPr>
            <p:ph type="sldNum" sz="quarter" idx="10"/>
          </p:nvPr>
        </p:nvSpPr>
        <p:spPr/>
        <p:txBody>
          <a:bodyPr/>
          <a:lstStyle/>
          <a:p>
            <a:fld id="{7FA48FD1-A040-BA40-844F-71E96E6C63A7}" type="slidenum">
              <a:rPr lang="en-US" smtClean="0"/>
              <a:pPr/>
              <a:t>15</a:t>
            </a:fld>
            <a:endParaRPr lang="en-US"/>
          </a:p>
        </p:txBody>
      </p:sp>
    </p:spTree>
    <p:extLst>
      <p:ext uri="{BB962C8B-B14F-4D97-AF65-F5344CB8AC3E}">
        <p14:creationId xmlns:p14="http://schemas.microsoft.com/office/powerpoint/2010/main" val="3794083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56FAA-6812-034A-97FE-D626CD1C599F}" type="slidenum">
              <a:rPr lang="en-US" smtClean="0"/>
              <a:t>16</a:t>
            </a:fld>
            <a:endParaRPr lang="en-US"/>
          </a:p>
        </p:txBody>
      </p:sp>
    </p:spTree>
    <p:extLst>
      <p:ext uri="{BB962C8B-B14F-4D97-AF65-F5344CB8AC3E}">
        <p14:creationId xmlns:p14="http://schemas.microsoft.com/office/powerpoint/2010/main" val="348091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56FAA-6812-034A-97FE-D626CD1C599F}" type="slidenum">
              <a:rPr lang="en-US" smtClean="0"/>
              <a:t>21</a:t>
            </a:fld>
            <a:endParaRPr lang="en-US"/>
          </a:p>
        </p:txBody>
      </p:sp>
    </p:spTree>
    <p:extLst>
      <p:ext uri="{BB962C8B-B14F-4D97-AF65-F5344CB8AC3E}">
        <p14:creationId xmlns:p14="http://schemas.microsoft.com/office/powerpoint/2010/main" val="166251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DEE4A-D98E-AF4E-B6DB-71D895B4CEAA}" type="slidenum">
              <a:rPr lang="en-US" smtClean="0"/>
              <a:t>22</a:t>
            </a:fld>
            <a:endParaRPr lang="en-US"/>
          </a:p>
        </p:txBody>
      </p:sp>
    </p:spTree>
    <p:extLst>
      <p:ext uri="{BB962C8B-B14F-4D97-AF65-F5344CB8AC3E}">
        <p14:creationId xmlns:p14="http://schemas.microsoft.com/office/powerpoint/2010/main" val="1376090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http://can-</a:t>
            </a:r>
            <a:r>
              <a:rPr lang="en-US" dirty="0" err="1" smtClean="0"/>
              <a:t>am.gc.ca</a:t>
            </a:r>
            <a:r>
              <a:rPr lang="en-US" dirty="0" smtClean="0"/>
              <a:t>/relations/</a:t>
            </a:r>
            <a:r>
              <a:rPr lang="en-US" dirty="0" err="1" smtClean="0"/>
              <a:t>commercial_relations_commerciales.aspx?lang</a:t>
            </a:r>
            <a:r>
              <a:rPr lang="en-US" dirty="0" smtClean="0"/>
              <a:t>=</a:t>
            </a:r>
            <a:r>
              <a:rPr lang="en-US" dirty="0" err="1" smtClean="0"/>
              <a:t>eng</a:t>
            </a:r>
            <a:endParaRPr lang="en-US" dirty="0"/>
          </a:p>
        </p:txBody>
      </p:sp>
      <p:sp>
        <p:nvSpPr>
          <p:cNvPr id="4" name="Slide Number Placeholder 3"/>
          <p:cNvSpPr>
            <a:spLocks noGrp="1"/>
          </p:cNvSpPr>
          <p:nvPr>
            <p:ph type="sldNum" sz="quarter" idx="10"/>
          </p:nvPr>
        </p:nvSpPr>
        <p:spPr/>
        <p:txBody>
          <a:bodyPr/>
          <a:lstStyle/>
          <a:p>
            <a:fld id="{7FA48FD1-A040-BA40-844F-71E96E6C63A7}" type="slidenum">
              <a:rPr lang="en-US" smtClean="0"/>
              <a:pPr/>
              <a:t>24</a:t>
            </a:fld>
            <a:endParaRPr lang="en-US"/>
          </a:p>
        </p:txBody>
      </p:sp>
    </p:spTree>
    <p:extLst>
      <p:ext uri="{BB962C8B-B14F-4D97-AF65-F5344CB8AC3E}">
        <p14:creationId xmlns:p14="http://schemas.microsoft.com/office/powerpoint/2010/main" val="157542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http://can-</a:t>
            </a:r>
            <a:r>
              <a:rPr lang="en-US" dirty="0" err="1" smtClean="0"/>
              <a:t>am.gc.ca</a:t>
            </a:r>
            <a:r>
              <a:rPr lang="en-US" dirty="0" smtClean="0"/>
              <a:t>/relations/</a:t>
            </a:r>
            <a:r>
              <a:rPr lang="en-US" dirty="0" err="1" smtClean="0"/>
              <a:t>commercial_relations_commerciales.aspx?lang</a:t>
            </a:r>
            <a:r>
              <a:rPr lang="en-US" dirty="0" smtClean="0"/>
              <a:t>=</a:t>
            </a:r>
            <a:r>
              <a:rPr lang="en-US" dirty="0" err="1" smtClean="0"/>
              <a:t>eng</a:t>
            </a:r>
            <a:endParaRPr lang="en-US" dirty="0"/>
          </a:p>
        </p:txBody>
      </p:sp>
      <p:sp>
        <p:nvSpPr>
          <p:cNvPr id="4" name="Slide Number Placeholder 3"/>
          <p:cNvSpPr>
            <a:spLocks noGrp="1"/>
          </p:cNvSpPr>
          <p:nvPr>
            <p:ph type="sldNum" sz="quarter" idx="10"/>
          </p:nvPr>
        </p:nvSpPr>
        <p:spPr/>
        <p:txBody>
          <a:bodyPr/>
          <a:lstStyle/>
          <a:p>
            <a:fld id="{7FA48FD1-A040-BA40-844F-71E96E6C63A7}" type="slidenum">
              <a:rPr lang="en-US" smtClean="0"/>
              <a:pPr/>
              <a:t>25</a:t>
            </a:fld>
            <a:endParaRPr lang="en-US"/>
          </a:p>
        </p:txBody>
      </p:sp>
    </p:spTree>
    <p:extLst>
      <p:ext uri="{BB962C8B-B14F-4D97-AF65-F5344CB8AC3E}">
        <p14:creationId xmlns:p14="http://schemas.microsoft.com/office/powerpoint/2010/main" val="15754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A3A214BE-EB41-1D49-966B-9B96AD26D685}" type="datetimeFigureOut">
              <a:rPr lang="en-US" smtClean="0"/>
              <a:t>11/25/14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138446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3A214BE-EB41-1D49-966B-9B96AD26D685}" type="datetimeFigureOut">
              <a:rPr lang="en-US" smtClean="0"/>
              <a:t>11/25/14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244389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3A214BE-EB41-1D49-966B-9B96AD26D685}" type="datetimeFigureOut">
              <a:rPr lang="en-US" smtClean="0"/>
              <a:t>11/25/14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2383953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16C44A-A0C0-8F4E-BCA9-28A1C60BB213}" type="slidenum">
              <a:rPr lang="en-US"/>
              <a:pPr>
                <a:defRPr/>
              </a:pPr>
              <a:t>‹#›</a:t>
            </a:fld>
            <a:endParaRPr lang="en-US"/>
          </a:p>
        </p:txBody>
      </p:sp>
    </p:spTree>
    <p:extLst>
      <p:ext uri="{BB962C8B-B14F-4D97-AF65-F5344CB8AC3E}">
        <p14:creationId xmlns:p14="http://schemas.microsoft.com/office/powerpoint/2010/main" val="1678797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CA"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smtClean="0"/>
            </a:lvl1pPr>
          </a:lstStyle>
          <a:p>
            <a:fld id="{6EC76353-8086-6E40-9126-60FF24A67930}" type="slidenum">
              <a:rPr lang="en-US"/>
              <a:pPr/>
              <a:t>‹#›</a:t>
            </a:fld>
            <a:endParaRPr lang="en-US"/>
          </a:p>
        </p:txBody>
      </p:sp>
    </p:spTree>
    <p:extLst>
      <p:ext uri="{BB962C8B-B14F-4D97-AF65-F5344CB8AC3E}">
        <p14:creationId xmlns:p14="http://schemas.microsoft.com/office/powerpoint/2010/main" val="1952890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C540F20E-A0B8-D34E-88D9-DF529CCBEAAA}" type="slidenum">
              <a:rPr lang="en-US"/>
              <a:pPr/>
              <a:t>‹#›</a:t>
            </a:fld>
            <a:endParaRPr lang="en-US"/>
          </a:p>
        </p:txBody>
      </p:sp>
    </p:spTree>
    <p:extLst>
      <p:ext uri="{BB962C8B-B14F-4D97-AF65-F5344CB8AC3E}">
        <p14:creationId xmlns:p14="http://schemas.microsoft.com/office/powerpoint/2010/main" val="21607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3A214BE-EB41-1D49-966B-9B96AD26D685}" type="datetimeFigureOut">
              <a:rPr lang="en-US" smtClean="0"/>
              <a:t>11/25/14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358045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A3A214BE-EB41-1D49-966B-9B96AD26D685}" type="datetimeFigureOut">
              <a:rPr lang="en-US" smtClean="0"/>
              <a:t>11/25/14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114305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A3A214BE-EB41-1D49-966B-9B96AD26D685}" type="datetimeFigureOut">
              <a:rPr lang="en-US" smtClean="0"/>
              <a:t>11/25/14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157315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A3A214BE-EB41-1D49-966B-9B96AD26D685}" type="datetimeFigureOut">
              <a:rPr lang="en-US" smtClean="0"/>
              <a:t>11/25/14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104343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A3A214BE-EB41-1D49-966B-9B96AD26D685}" type="datetimeFigureOut">
              <a:rPr lang="en-US" smtClean="0"/>
              <a:t>11/25/14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2257496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A214BE-EB41-1D49-966B-9B96AD26D685}" type="datetimeFigureOut">
              <a:rPr lang="en-US" smtClean="0"/>
              <a:t>11/25/14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97597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A3A214BE-EB41-1D49-966B-9B96AD26D685}" type="datetimeFigureOut">
              <a:rPr lang="en-US" smtClean="0"/>
              <a:t>11/25/14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1101537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A3A214BE-EB41-1D49-966B-9B96AD26D685}" type="datetimeFigureOut">
              <a:rPr lang="en-US" smtClean="0"/>
              <a:t>11/25/14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75582-3CA2-F547-9FAE-BB3DE0807CF9}" type="slidenum">
              <a:rPr lang="en-US" smtClean="0"/>
              <a:t>‹#›</a:t>
            </a:fld>
            <a:endParaRPr lang="en-US"/>
          </a:p>
        </p:txBody>
      </p:sp>
    </p:spTree>
    <p:extLst>
      <p:ext uri="{BB962C8B-B14F-4D97-AF65-F5344CB8AC3E}">
        <p14:creationId xmlns:p14="http://schemas.microsoft.com/office/powerpoint/2010/main" val="32570976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214BE-EB41-1D49-966B-9B96AD26D685}" type="datetimeFigureOut">
              <a:rPr lang="en-US" smtClean="0"/>
              <a:t>11/25/14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75582-3CA2-F547-9FAE-BB3DE0807CF9}" type="slidenum">
              <a:rPr lang="en-US" smtClean="0"/>
              <a:t>‹#›</a:t>
            </a:fld>
            <a:endParaRPr lang="en-US"/>
          </a:p>
        </p:txBody>
      </p:sp>
    </p:spTree>
    <p:extLst>
      <p:ext uri="{BB962C8B-B14F-4D97-AF65-F5344CB8AC3E}">
        <p14:creationId xmlns:p14="http://schemas.microsoft.com/office/powerpoint/2010/main" val="97228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g"/><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jpg"/><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jpg"/><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297-14 graphic for 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61779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they like us</a:t>
            </a:r>
            <a:endParaRPr lang="en-US" dirty="0"/>
          </a:p>
        </p:txBody>
      </p:sp>
      <p:pic>
        <p:nvPicPr>
          <p:cNvPr id="4" name="Content Placeholder 3" descr="x6fg5pv4tu2wbpix3mxyjg.gif"/>
          <p:cNvPicPr>
            <a:picLocks noGrp="1" noChangeAspect="1"/>
          </p:cNvPicPr>
          <p:nvPr>
            <p:ph idx="1"/>
          </p:nvPr>
        </p:nvPicPr>
        <p:blipFill>
          <a:blip r:embed="rId2">
            <a:extLst>
              <a:ext uri="{28A0092B-C50C-407E-A947-70E740481C1C}">
                <a14:useLocalDpi xmlns:a14="http://schemas.microsoft.com/office/drawing/2010/main" val="0"/>
              </a:ext>
            </a:extLst>
          </a:blip>
          <a:srcRect l="-63161" r="-63161"/>
          <a:stretch>
            <a:fillRect/>
          </a:stretch>
        </p:blipFill>
        <p:spPr/>
      </p:pic>
    </p:spTree>
    <p:extLst>
      <p:ext uri="{BB962C8B-B14F-4D97-AF65-F5344CB8AC3E}">
        <p14:creationId xmlns:p14="http://schemas.microsoft.com/office/powerpoint/2010/main" val="24278678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always have…</a:t>
            </a:r>
            <a:endParaRPr lang="en-US" dirty="0"/>
          </a:p>
        </p:txBody>
      </p:sp>
      <p:pic>
        <p:nvPicPr>
          <p:cNvPr id="4" name="Content Placeholder 3" descr="US atttude to Canada gallup 1988-2012.gif"/>
          <p:cNvPicPr>
            <a:picLocks noGrp="1" noChangeAspect="1"/>
          </p:cNvPicPr>
          <p:nvPr>
            <p:ph idx="1"/>
          </p:nvPr>
        </p:nvPicPr>
        <p:blipFill>
          <a:blip r:embed="rId3"/>
          <a:srcRect t="-112" b="-112"/>
          <a:stretch>
            <a:fillRect/>
          </a:stretch>
        </p:blipFill>
        <p:spPr>
          <a:xfrm>
            <a:off x="457200" y="1587500"/>
            <a:ext cx="8229600" cy="4525963"/>
          </a:xfrm>
        </p:spPr>
      </p:pic>
    </p:spTree>
    <p:extLst>
      <p:ext uri="{BB962C8B-B14F-4D97-AF65-F5344CB8AC3E}">
        <p14:creationId xmlns:p14="http://schemas.microsoft.com/office/powerpoint/2010/main" val="6337265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933" y="2492904"/>
            <a:ext cx="8229600" cy="1143000"/>
          </a:xfrm>
        </p:spPr>
        <p:txBody>
          <a:bodyPr/>
          <a:lstStyle/>
          <a:p>
            <a:r>
              <a:rPr lang="en-US" dirty="0" smtClean="0"/>
              <a:t>Who’s Who</a:t>
            </a:r>
            <a:endParaRPr lang="en-US" dirty="0"/>
          </a:p>
        </p:txBody>
      </p:sp>
    </p:spTree>
    <p:extLst>
      <p:ext uri="{BB962C8B-B14F-4D97-AF65-F5344CB8AC3E}">
        <p14:creationId xmlns:p14="http://schemas.microsoft.com/office/powerpoint/2010/main" val="34413224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Congressional Leadership </a:t>
            </a:r>
            <a:endParaRPr lang="en-US" dirty="0"/>
          </a:p>
        </p:txBody>
      </p:sp>
      <p:pic>
        <p:nvPicPr>
          <p:cNvPr id="4" name="Content Placeholder 3" descr="Pelosi McConnell Reid and Boehner.png"/>
          <p:cNvPicPr>
            <a:picLocks noGrp="1" noChangeAspect="1"/>
          </p:cNvPicPr>
          <p:nvPr>
            <p:ph idx="1"/>
          </p:nvPr>
        </p:nvPicPr>
        <p:blipFill>
          <a:blip r:embed="rId2">
            <a:extLst>
              <a:ext uri="{28A0092B-C50C-407E-A947-70E740481C1C}">
                <a14:useLocalDpi xmlns:a14="http://schemas.microsoft.com/office/drawing/2010/main" val="0"/>
              </a:ext>
            </a:extLst>
          </a:blip>
          <a:srcRect l="-10383" r="-10383"/>
          <a:stretch>
            <a:fillRect/>
          </a:stretch>
        </p:blipFill>
        <p:spPr/>
      </p:pic>
    </p:spTree>
    <p:extLst>
      <p:ext uri="{BB962C8B-B14F-4D97-AF65-F5344CB8AC3E}">
        <p14:creationId xmlns:p14="http://schemas.microsoft.com/office/powerpoint/2010/main" val="23735211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latin typeface="Arial" pitchFamily="34" charset="0"/>
                <a:cs typeface="Arial" pitchFamily="34" charset="0"/>
              </a:rPr>
              <a:t>Personal relationship </a:t>
            </a:r>
            <a:br>
              <a:rPr lang="en-US" b="1" dirty="0" smtClean="0">
                <a:latin typeface="Arial" pitchFamily="34" charset="0"/>
                <a:cs typeface="Arial" pitchFamily="34" charset="0"/>
              </a:rPr>
            </a:br>
            <a:r>
              <a:rPr lang="en-US" b="1" dirty="0" smtClean="0">
                <a:latin typeface="Arial" pitchFamily="34" charset="0"/>
                <a:cs typeface="Arial" pitchFamily="34" charset="0"/>
              </a:rPr>
              <a:t>between the leaders counts</a:t>
            </a:r>
            <a:endParaRPr lang="en-US" b="1" dirty="0">
              <a:latin typeface="Arial" pitchFamily="34" charset="0"/>
              <a:cs typeface="Arial" pitchFamily="34" charset="0"/>
            </a:endParaRPr>
          </a:p>
        </p:txBody>
      </p:sp>
      <p:pic>
        <p:nvPicPr>
          <p:cNvPr id="7" name="Content Placeholder 6" descr="Harper Obama G20.jpg"/>
          <p:cNvPicPr>
            <a:picLocks noGrp="1" noChangeAspect="1"/>
          </p:cNvPicPr>
          <p:nvPr>
            <p:ph idx="1"/>
          </p:nvPr>
        </p:nvPicPr>
        <p:blipFill>
          <a:blip r:embed="rId2"/>
          <a:srcRect l="-1026" r="-1026"/>
          <a:stretch>
            <a:fillRect/>
          </a:stretch>
        </p:blipFill>
        <p:spPr/>
      </p:pic>
    </p:spTree>
    <p:extLst>
      <p:ext uri="{BB962C8B-B14F-4D97-AF65-F5344CB8AC3E}">
        <p14:creationId xmlns:p14="http://schemas.microsoft.com/office/powerpoint/2010/main" val="14856215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Foreign Ministers</a:t>
            </a:r>
            <a:endParaRPr lang="en-US" dirty="0"/>
          </a:p>
        </p:txBody>
      </p:sp>
      <p:pic>
        <p:nvPicPr>
          <p:cNvPr id="9" name="Content Placeholder 8" descr="canada1.jpg"/>
          <p:cNvPicPr>
            <a:picLocks noGrp="1" noChangeAspect="1"/>
          </p:cNvPicPr>
          <p:nvPr>
            <p:ph sz="half" idx="1"/>
          </p:nvPr>
        </p:nvPicPr>
        <p:blipFill>
          <a:blip r:embed="rId3">
            <a:extLst>
              <a:ext uri="{28A0092B-C50C-407E-A947-70E740481C1C}">
                <a14:useLocalDpi xmlns:a14="http://schemas.microsoft.com/office/drawing/2010/main" val="0"/>
              </a:ext>
            </a:extLst>
          </a:blip>
          <a:srcRect t="-21037" b="-21037"/>
          <a:stretch>
            <a:fillRect/>
          </a:stretch>
        </p:blipFill>
        <p:spPr/>
      </p:pic>
      <p:pic>
        <p:nvPicPr>
          <p:cNvPr id="3" name="Content Placeholder 2" descr="9K0a3o1JDA2r1ve3XgGplJnLlYcJgye8SvArgQo9Tw_3yBx99FqKpR-KJvtOdiS2qxur5_oCArShTjW5l2-7raxN5GmEKvmXJ2IL0P_hAR0twuzUIlqvK0jfGeranK6mYn2vpJgkM7eo=s0-d-e1-ft.jpg"/>
          <p:cNvPicPr>
            <a:picLocks noGrp="1" noChangeAspect="1"/>
          </p:cNvPicPr>
          <p:nvPr>
            <p:ph sz="half" idx="2"/>
          </p:nvPr>
        </p:nvPicPr>
        <p:blipFill>
          <a:blip r:embed="rId4">
            <a:extLst>
              <a:ext uri="{28A0092B-C50C-407E-A947-70E740481C1C}">
                <a14:useLocalDpi xmlns:a14="http://schemas.microsoft.com/office/drawing/2010/main" val="0"/>
              </a:ext>
            </a:extLst>
          </a:blip>
          <a:srcRect t="-34290" b="-34290"/>
          <a:stretch>
            <a:fillRect/>
          </a:stretch>
        </p:blipFill>
        <p:spPr/>
      </p:pic>
    </p:spTree>
    <p:extLst>
      <p:ext uri="{BB962C8B-B14F-4D97-AF65-F5344CB8AC3E}">
        <p14:creationId xmlns:p14="http://schemas.microsoft.com/office/powerpoint/2010/main" val="11958107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Premiers and Governors</a:t>
            </a:r>
            <a:endParaRPr lang="en-US" dirty="0"/>
          </a:p>
        </p:txBody>
      </p:sp>
      <p:pic>
        <p:nvPicPr>
          <p:cNvPr id="4" name="Content Placeholder 3" descr="2009sept15_3.jpg"/>
          <p:cNvPicPr>
            <a:picLocks noGrp="1" noChangeAspect="1"/>
          </p:cNvPicPr>
          <p:nvPr>
            <p:ph idx="1"/>
          </p:nvPr>
        </p:nvPicPr>
        <p:blipFill>
          <a:blip r:embed="rId3">
            <a:extLst>
              <a:ext uri="{28A0092B-C50C-407E-A947-70E740481C1C}">
                <a14:useLocalDpi xmlns:a14="http://schemas.microsoft.com/office/drawing/2010/main" val="0"/>
              </a:ext>
            </a:extLst>
          </a:blip>
          <a:srcRect l="-8792" r="-8792"/>
          <a:stretch>
            <a:fillRect/>
          </a:stretch>
        </p:blipFill>
        <p:spPr/>
      </p:pic>
    </p:spTree>
    <p:extLst>
      <p:ext uri="{BB962C8B-B14F-4D97-AF65-F5344CB8AC3E}">
        <p14:creationId xmlns:p14="http://schemas.microsoft.com/office/powerpoint/2010/main" val="3440376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Ambassadors</a:t>
            </a:r>
            <a:endParaRPr lang="en-US" dirty="0"/>
          </a:p>
        </p:txBody>
      </p:sp>
      <p:pic>
        <p:nvPicPr>
          <p:cNvPr id="7" name="Content Placeholder 6" descr="15467249087_0a978932d1.jpg"/>
          <p:cNvPicPr>
            <a:picLocks noGrp="1" noChangeAspect="1"/>
          </p:cNvPicPr>
          <p:nvPr>
            <p:ph idx="1"/>
          </p:nvPr>
        </p:nvPicPr>
        <p:blipFill>
          <a:blip r:embed="rId2">
            <a:extLst>
              <a:ext uri="{28A0092B-C50C-407E-A947-70E740481C1C}">
                <a14:useLocalDpi xmlns:a14="http://schemas.microsoft.com/office/drawing/2010/main" val="0"/>
              </a:ext>
            </a:extLst>
          </a:blip>
          <a:srcRect l="-10550" r="-10550"/>
          <a:stretch>
            <a:fillRect/>
          </a:stretch>
        </p:blipFill>
        <p:spPr/>
      </p:pic>
    </p:spTree>
    <p:extLst>
      <p:ext uri="{BB962C8B-B14F-4D97-AF65-F5344CB8AC3E}">
        <p14:creationId xmlns:p14="http://schemas.microsoft.com/office/powerpoint/2010/main" val="40456303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Business</a:t>
            </a:r>
            <a:endParaRPr lang="en-US" dirty="0"/>
          </a:p>
        </p:txBody>
      </p:sp>
      <p:pic>
        <p:nvPicPr>
          <p:cNvPr id="9" name="Content Placeholder 8" descr="1IZhc1I4a_l6h2DqDfmawffIGz190VWEME3hyC4hmXzHL70L21n7B4joAbtXlCXlDSjp4u8kpE_AIkoGSPHGAP-j-et04UyZI51N-PNd3sGocdseOlHnqdzsGF8O59ZWGA=s0-d-e1-ft.jpg"/>
          <p:cNvPicPr>
            <a:picLocks noGrp="1" noChangeAspect="1"/>
          </p:cNvPicPr>
          <p:nvPr>
            <p:ph idx="1"/>
          </p:nvPr>
        </p:nvPicPr>
        <p:blipFill>
          <a:blip r:embed="rId2">
            <a:extLst>
              <a:ext uri="{28A0092B-C50C-407E-A947-70E740481C1C}">
                <a14:useLocalDpi xmlns:a14="http://schemas.microsoft.com/office/drawing/2010/main" val="0"/>
              </a:ext>
            </a:extLst>
          </a:blip>
          <a:srcRect l="-10645" r="-10645"/>
          <a:stretch>
            <a:fillRect/>
          </a:stretch>
        </p:blipFill>
        <p:spPr/>
      </p:pic>
    </p:spTree>
    <p:extLst>
      <p:ext uri="{BB962C8B-B14F-4D97-AF65-F5344CB8AC3E}">
        <p14:creationId xmlns:p14="http://schemas.microsoft.com/office/powerpoint/2010/main" val="14230118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Legislators</a:t>
            </a:r>
            <a:endParaRPr lang="en-US" dirty="0"/>
          </a:p>
        </p:txBody>
      </p:sp>
      <p:pic>
        <p:nvPicPr>
          <p:cNvPr id="7" name="Content Placeholder 6" descr="BEST-IMG_0987.jpg"/>
          <p:cNvPicPr>
            <a:picLocks noGrp="1" noChangeAspect="1"/>
          </p:cNvPicPr>
          <p:nvPr>
            <p:ph idx="1"/>
          </p:nvPr>
        </p:nvPicPr>
        <p:blipFill>
          <a:blip r:embed="rId2">
            <a:extLst>
              <a:ext uri="{28A0092B-C50C-407E-A947-70E740481C1C}">
                <a14:useLocalDpi xmlns:a14="http://schemas.microsoft.com/office/drawing/2010/main" val="0"/>
              </a:ext>
            </a:extLst>
          </a:blip>
          <a:srcRect l="-10610" r="-10610"/>
          <a:stretch>
            <a:fillRect/>
          </a:stretch>
        </p:blipFill>
        <p:spPr/>
      </p:pic>
    </p:spTree>
    <p:extLst>
      <p:ext uri="{BB962C8B-B14F-4D97-AF65-F5344CB8AC3E}">
        <p14:creationId xmlns:p14="http://schemas.microsoft.com/office/powerpoint/2010/main" val="2817206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7304"/>
            <a:ext cx="8229600" cy="1143000"/>
          </a:xfrm>
        </p:spPr>
        <p:txBody>
          <a:bodyPr/>
          <a:lstStyle/>
          <a:p>
            <a:r>
              <a:rPr lang="en-US" dirty="0" smtClean="0"/>
              <a:t>The Results of 2014 Elections</a:t>
            </a:r>
            <a:endParaRPr lang="en-US" dirty="0"/>
          </a:p>
        </p:txBody>
      </p:sp>
    </p:spTree>
    <p:extLst>
      <p:ext uri="{BB962C8B-B14F-4D97-AF65-F5344CB8AC3E}">
        <p14:creationId xmlns:p14="http://schemas.microsoft.com/office/powerpoint/2010/main" val="21130002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Trans-Border Associations</a:t>
            </a:r>
            <a:endParaRPr lang="en-US" dirty="0"/>
          </a:p>
        </p:txBody>
      </p:sp>
      <p:pic>
        <p:nvPicPr>
          <p:cNvPr id="4" name="Content Placeholder 3" descr="8201542394_a48232be00.jpg"/>
          <p:cNvPicPr>
            <a:picLocks noGrp="1" noChangeAspect="1"/>
          </p:cNvPicPr>
          <p:nvPr>
            <p:ph idx="1"/>
          </p:nvPr>
        </p:nvPicPr>
        <p:blipFill>
          <a:blip r:embed="rId2">
            <a:extLst>
              <a:ext uri="{28A0092B-C50C-407E-A947-70E740481C1C}">
                <a14:useLocalDpi xmlns:a14="http://schemas.microsoft.com/office/drawing/2010/main" val="0"/>
              </a:ext>
            </a:extLst>
          </a:blip>
          <a:srcRect l="-10004" r="-10004"/>
          <a:stretch>
            <a:fillRect/>
          </a:stretch>
        </p:blipFill>
        <p:spPr/>
      </p:pic>
    </p:spTree>
    <p:extLst>
      <p:ext uri="{BB962C8B-B14F-4D97-AF65-F5344CB8AC3E}">
        <p14:creationId xmlns:p14="http://schemas.microsoft.com/office/powerpoint/2010/main" val="18738080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Chattering Class</a:t>
            </a:r>
            <a:endParaRPr lang="en-US" dirty="0"/>
          </a:p>
        </p:txBody>
      </p:sp>
      <p:pic>
        <p:nvPicPr>
          <p:cNvPr id="5" name="Content Placeholder 4" descr="Screen-shot-2011-05-06-at-8.05.20-PM.png"/>
          <p:cNvPicPr>
            <a:picLocks noGrp="1" noChangeAspect="1"/>
          </p:cNvPicPr>
          <p:nvPr>
            <p:ph idx="1"/>
          </p:nvPr>
        </p:nvPicPr>
        <p:blipFill>
          <a:blip r:embed="rId3">
            <a:extLst>
              <a:ext uri="{28A0092B-C50C-407E-A947-70E740481C1C}">
                <a14:useLocalDpi xmlns:a14="http://schemas.microsoft.com/office/drawing/2010/main" val="0"/>
              </a:ext>
            </a:extLst>
          </a:blip>
          <a:srcRect l="-16856" r="-16856"/>
          <a:stretch>
            <a:fillRect/>
          </a:stretch>
        </p:blipFill>
        <p:spPr/>
      </p:pic>
    </p:spTree>
    <p:extLst>
      <p:ext uri="{BB962C8B-B14F-4D97-AF65-F5344CB8AC3E}">
        <p14:creationId xmlns:p14="http://schemas.microsoft.com/office/powerpoint/2010/main" val="21824784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folks</a:t>
            </a:r>
            <a:endParaRPr lang="en-US" dirty="0"/>
          </a:p>
        </p:txBody>
      </p:sp>
      <p:pic>
        <p:nvPicPr>
          <p:cNvPr id="5" name="Content Placeholder 4" descr="Fans+Watch+USA+v+Canada+Men+Hockey+Game+RZm2M67yC5Jl.jpg"/>
          <p:cNvPicPr>
            <a:picLocks noGrp="1" noChangeAspect="1"/>
          </p:cNvPicPr>
          <p:nvPr>
            <p:ph idx="1"/>
          </p:nvPr>
        </p:nvPicPr>
        <p:blipFill>
          <a:blip r:embed="rId3">
            <a:extLst>
              <a:ext uri="{28A0092B-C50C-407E-A947-70E740481C1C}">
                <a14:useLocalDpi xmlns:a14="http://schemas.microsoft.com/office/drawing/2010/main" val="0"/>
              </a:ext>
            </a:extLst>
          </a:blip>
          <a:srcRect l="-9845" r="-9845"/>
          <a:stretch>
            <a:fillRect/>
          </a:stretch>
        </p:blipFill>
        <p:spPr/>
      </p:pic>
    </p:spTree>
    <p:extLst>
      <p:ext uri="{BB962C8B-B14F-4D97-AF65-F5344CB8AC3E}">
        <p14:creationId xmlns:p14="http://schemas.microsoft.com/office/powerpoint/2010/main" val="28276883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7067" y="2289704"/>
            <a:ext cx="8229600" cy="1143000"/>
          </a:xfrm>
        </p:spPr>
        <p:txBody>
          <a:bodyPr>
            <a:normAutofit fontScale="90000"/>
          </a:bodyPr>
          <a:lstStyle/>
          <a:p>
            <a:r>
              <a:rPr lang="en-US" dirty="0" smtClean="0"/>
              <a:t>Canada-USA </a:t>
            </a:r>
            <a:br>
              <a:rPr lang="en-US" dirty="0" smtClean="0"/>
            </a:br>
            <a:r>
              <a:rPr lang="en-US" dirty="0" smtClean="0"/>
              <a:t>Just the Facts</a:t>
            </a:r>
            <a:endParaRPr lang="en-US" dirty="0"/>
          </a:p>
        </p:txBody>
      </p:sp>
    </p:spTree>
    <p:extLst>
      <p:ext uri="{BB962C8B-B14F-4D97-AF65-F5344CB8AC3E}">
        <p14:creationId xmlns:p14="http://schemas.microsoft.com/office/powerpoint/2010/main" val="13304996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normAutofit fontScale="92500" lnSpcReduction="20000"/>
          </a:bodyPr>
          <a:lstStyle/>
          <a:p>
            <a:r>
              <a:rPr lang="en-US" dirty="0"/>
              <a:t>Over 8 million U.S. jobs depend on trade </a:t>
            </a:r>
            <a:r>
              <a:rPr lang="en-US" dirty="0" smtClean="0"/>
              <a:t>          and </a:t>
            </a:r>
            <a:r>
              <a:rPr lang="en-US" dirty="0"/>
              <a:t>investment with </a:t>
            </a:r>
            <a:r>
              <a:rPr lang="en-US" dirty="0" smtClean="0"/>
              <a:t>Canada</a:t>
            </a:r>
          </a:p>
          <a:p>
            <a:endParaRPr lang="en-US" dirty="0"/>
          </a:p>
          <a:p>
            <a:r>
              <a:rPr lang="en-US" dirty="0"/>
              <a:t>Canada is the top export destination for </a:t>
            </a:r>
            <a:r>
              <a:rPr lang="en-US" dirty="0" smtClean="0"/>
              <a:t>38 states</a:t>
            </a:r>
          </a:p>
          <a:p>
            <a:endParaRPr lang="en-US" dirty="0" smtClean="0"/>
          </a:p>
          <a:p>
            <a:r>
              <a:rPr lang="en-US" dirty="0" smtClean="0"/>
              <a:t>Canada </a:t>
            </a:r>
            <a:r>
              <a:rPr lang="en-US" dirty="0"/>
              <a:t>is the U.S.'s largest </a:t>
            </a:r>
            <a:r>
              <a:rPr lang="en-US" dirty="0" smtClean="0"/>
              <a:t>customer     purchasing </a:t>
            </a:r>
            <a:r>
              <a:rPr lang="en-US" dirty="0"/>
              <a:t>$233 billion worth of goods in </a:t>
            </a:r>
            <a:r>
              <a:rPr lang="en-US" dirty="0" smtClean="0"/>
              <a:t>2012</a:t>
            </a:r>
            <a:r>
              <a:rPr lang="en-US" dirty="0"/>
              <a:t> </a:t>
            </a:r>
            <a:r>
              <a:rPr lang="en-US" dirty="0" smtClean="0"/>
              <a:t>- more </a:t>
            </a:r>
            <a:r>
              <a:rPr lang="en-US" dirty="0"/>
              <a:t>than China, Japan and the U.K. </a:t>
            </a:r>
            <a:r>
              <a:rPr lang="en-US" dirty="0" smtClean="0"/>
              <a:t>combined</a:t>
            </a:r>
          </a:p>
          <a:p>
            <a:endParaRPr lang="en-US" dirty="0" smtClean="0"/>
          </a:p>
          <a:p>
            <a:pPr marL="0" indent="0">
              <a:buNone/>
            </a:pPr>
            <a:r>
              <a:rPr lang="en-US" dirty="0" smtClean="0"/>
              <a:t>	Source: Canadian Embassy in Washington</a:t>
            </a:r>
            <a:endParaRPr lang="en-US" dirty="0"/>
          </a:p>
          <a:p>
            <a:endParaRPr lang="en-US" dirty="0"/>
          </a:p>
        </p:txBody>
      </p:sp>
    </p:spTree>
    <p:extLst>
      <p:ext uri="{BB962C8B-B14F-4D97-AF65-F5344CB8AC3E}">
        <p14:creationId xmlns:p14="http://schemas.microsoft.com/office/powerpoint/2010/main" val="5706346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normAutofit fontScale="85000" lnSpcReduction="20000"/>
          </a:bodyPr>
          <a:lstStyle/>
          <a:p>
            <a:r>
              <a:rPr lang="en-US" dirty="0" smtClean="0"/>
              <a:t>Canadian</a:t>
            </a:r>
            <a:r>
              <a:rPr lang="en-US" dirty="0"/>
              <a:t>-owned companies in 17,000 locations </a:t>
            </a:r>
            <a:r>
              <a:rPr lang="en-US" dirty="0" smtClean="0"/>
              <a:t>   across </a:t>
            </a:r>
            <a:r>
              <a:rPr lang="en-US" dirty="0"/>
              <a:t>the U.S. employ more than 619,000 </a:t>
            </a:r>
            <a:r>
              <a:rPr lang="en-US" dirty="0" smtClean="0"/>
              <a:t>Americans</a:t>
            </a:r>
          </a:p>
          <a:p>
            <a:endParaRPr lang="en-US" dirty="0"/>
          </a:p>
          <a:p>
            <a:r>
              <a:rPr lang="en-US" dirty="0"/>
              <a:t>Canada is the United States’ largest and most secure supplier of energy:  </a:t>
            </a:r>
            <a:r>
              <a:rPr lang="en-US" dirty="0" smtClean="0"/>
              <a:t>                                                            oil</a:t>
            </a:r>
            <a:r>
              <a:rPr lang="en-US" dirty="0"/>
              <a:t>, natural gas, electricity and nuclear </a:t>
            </a:r>
            <a:r>
              <a:rPr lang="en-US" dirty="0" smtClean="0"/>
              <a:t>fuel</a:t>
            </a:r>
          </a:p>
          <a:p>
            <a:endParaRPr lang="en-US" dirty="0"/>
          </a:p>
          <a:p>
            <a:r>
              <a:rPr lang="en-US" dirty="0"/>
              <a:t>400,000 people cross the Canada–U.S. border </a:t>
            </a:r>
            <a:r>
              <a:rPr lang="en-US" dirty="0" smtClean="0"/>
              <a:t>daily</a:t>
            </a:r>
          </a:p>
          <a:p>
            <a:pPr marL="0" indent="0">
              <a:buNone/>
            </a:pPr>
            <a:r>
              <a:rPr lang="en-US" dirty="0" smtClean="0"/>
              <a:t>   </a:t>
            </a:r>
          </a:p>
          <a:p>
            <a:pPr marL="0" indent="0">
              <a:buNone/>
            </a:pPr>
            <a:endParaRPr lang="en-US" dirty="0"/>
          </a:p>
          <a:p>
            <a:pPr marL="0" indent="0">
              <a:buNone/>
            </a:pPr>
            <a:r>
              <a:rPr lang="en-US" dirty="0" smtClean="0"/>
              <a:t> 	Source: Canadian Embassy in Washington</a:t>
            </a:r>
            <a:endParaRPr lang="en-US" dirty="0"/>
          </a:p>
          <a:p>
            <a:endParaRPr lang="en-US" dirty="0"/>
          </a:p>
        </p:txBody>
      </p:sp>
    </p:spTree>
    <p:extLst>
      <p:ext uri="{BB962C8B-B14F-4D97-AF65-F5344CB8AC3E}">
        <p14:creationId xmlns:p14="http://schemas.microsoft.com/office/powerpoint/2010/main" val="10246901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Canadian Trade Partners</a:t>
            </a:r>
            <a:endParaRPr lang="en-US" dirty="0"/>
          </a:p>
        </p:txBody>
      </p:sp>
      <p:pic>
        <p:nvPicPr>
          <p:cNvPr id="4" name="Content Placeholder 3" descr="Screen Shot 2013-04-20 at 4.39.49 PM.png"/>
          <p:cNvPicPr>
            <a:picLocks noGrp="1" noChangeAspect="1"/>
          </p:cNvPicPr>
          <p:nvPr>
            <p:ph idx="1"/>
          </p:nvPr>
        </p:nvPicPr>
        <p:blipFill>
          <a:blip r:embed="rId3">
            <a:extLst>
              <a:ext uri="{28A0092B-C50C-407E-A947-70E740481C1C}">
                <a14:useLocalDpi xmlns:a14="http://schemas.microsoft.com/office/drawing/2010/main" val="0"/>
              </a:ext>
            </a:extLst>
          </a:blip>
          <a:srcRect t="-8638" b="-8638"/>
          <a:stretch>
            <a:fillRect/>
          </a:stretch>
        </p:blipFill>
        <p:spPr/>
      </p:pic>
    </p:spTree>
    <p:extLst>
      <p:ext uri="{BB962C8B-B14F-4D97-AF65-F5344CB8AC3E}">
        <p14:creationId xmlns:p14="http://schemas.microsoft.com/office/powerpoint/2010/main" val="22688040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Trade Partners</a:t>
            </a:r>
            <a:endParaRPr lang="en-US" dirty="0"/>
          </a:p>
        </p:txBody>
      </p:sp>
      <p:pic>
        <p:nvPicPr>
          <p:cNvPr id="5" name="Content Placeholder 4" descr="0022190fd2dc10df4b5f07.jpg"/>
          <p:cNvPicPr>
            <a:picLocks noGrp="1" noChangeAspect="1"/>
          </p:cNvPicPr>
          <p:nvPr>
            <p:ph idx="1"/>
          </p:nvPr>
        </p:nvPicPr>
        <p:blipFill>
          <a:blip r:embed="rId2">
            <a:extLst>
              <a:ext uri="{28A0092B-C50C-407E-A947-70E740481C1C}">
                <a14:useLocalDpi xmlns:a14="http://schemas.microsoft.com/office/drawing/2010/main" val="0"/>
              </a:ext>
            </a:extLst>
          </a:blip>
          <a:srcRect l="674" r="674"/>
          <a:stretch>
            <a:fillRect/>
          </a:stretch>
        </p:blipFill>
        <p:spPr/>
      </p:pic>
    </p:spTree>
    <p:extLst>
      <p:ext uri="{BB962C8B-B14F-4D97-AF65-F5344CB8AC3E}">
        <p14:creationId xmlns:p14="http://schemas.microsoft.com/office/powerpoint/2010/main" val="30481538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Trading partners</a:t>
            </a:r>
            <a:endParaRPr lang="en-US" dirty="0"/>
          </a:p>
        </p:txBody>
      </p:sp>
      <p:pic>
        <p:nvPicPr>
          <p:cNvPr id="4" name="Content Placeholder 3" descr="800px-US_trade_final-01.svg.png"/>
          <p:cNvPicPr>
            <a:picLocks noGrp="1" noChangeAspect="1"/>
          </p:cNvPicPr>
          <p:nvPr>
            <p:ph idx="1"/>
          </p:nvPr>
        </p:nvPicPr>
        <p:blipFill>
          <a:blip r:embed="rId2">
            <a:extLst>
              <a:ext uri="{28A0092B-C50C-407E-A947-70E740481C1C}">
                <a14:useLocalDpi xmlns:a14="http://schemas.microsoft.com/office/drawing/2010/main" val="0"/>
              </a:ext>
            </a:extLst>
          </a:blip>
          <a:srcRect l="-8186" r="-8186"/>
          <a:stretch>
            <a:fillRect/>
          </a:stretch>
        </p:blipFill>
        <p:spPr/>
      </p:pic>
    </p:spTree>
    <p:extLst>
      <p:ext uri="{BB962C8B-B14F-4D97-AF65-F5344CB8AC3E}">
        <p14:creationId xmlns:p14="http://schemas.microsoft.com/office/powerpoint/2010/main" val="5905144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Embassy state map 2010.jpg"/>
          <p:cNvPicPr>
            <a:picLocks noGrp="1" noChangeAspect="1"/>
          </p:cNvPicPr>
          <p:nvPr>
            <p:ph/>
          </p:nvPr>
        </p:nvPicPr>
        <p:blipFill>
          <a:blip r:embed="rId2"/>
          <a:srcRect l="-5958" r="-5958"/>
          <a:stretch>
            <a:fillRect/>
          </a:stretch>
        </p:blipFill>
        <p:spPr/>
      </p:pic>
    </p:spTree>
    <p:extLst>
      <p:ext uri="{BB962C8B-B14F-4D97-AF65-F5344CB8AC3E}">
        <p14:creationId xmlns:p14="http://schemas.microsoft.com/office/powerpoint/2010/main" val="6529962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0"/>
            <a:ext cx="8229600" cy="1143000"/>
          </a:xfrm>
        </p:spPr>
        <p:txBody>
          <a:bodyPr/>
          <a:lstStyle/>
          <a:p>
            <a:endParaRPr lang="en-US" dirty="0"/>
          </a:p>
        </p:txBody>
      </p:sp>
      <p:pic>
        <p:nvPicPr>
          <p:cNvPr id="4" name="Content Placeholder 3" descr="election_house1.png"/>
          <p:cNvPicPr>
            <a:picLocks noGrp="1" noChangeAspect="1"/>
          </p:cNvPicPr>
          <p:nvPr>
            <p:ph idx="1"/>
          </p:nvPr>
        </p:nvPicPr>
        <p:blipFill>
          <a:blip r:embed="rId2">
            <a:extLst>
              <a:ext uri="{28A0092B-C50C-407E-A947-70E740481C1C}">
                <a14:useLocalDpi xmlns:a14="http://schemas.microsoft.com/office/drawing/2010/main" val="0"/>
              </a:ext>
            </a:extLst>
          </a:blip>
          <a:srcRect t="-12730" b="-12730"/>
          <a:stretch>
            <a:fillRect/>
          </a:stretch>
        </p:blipFill>
        <p:spPr>
          <a:xfrm>
            <a:off x="457200" y="423333"/>
            <a:ext cx="8229600" cy="6286499"/>
          </a:xfrm>
        </p:spPr>
      </p:pic>
    </p:spTree>
    <p:extLst>
      <p:ext uri="{BB962C8B-B14F-4D97-AF65-F5344CB8AC3E}">
        <p14:creationId xmlns:p14="http://schemas.microsoft.com/office/powerpoint/2010/main" val="26749847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p>
        </p:txBody>
      </p:sp>
      <p:sp>
        <p:nvSpPr>
          <p:cNvPr id="3075" name="Text Box 3"/>
          <p:cNvSpPr txBox="1">
            <a:spLocks noChangeArrowheads="1"/>
          </p:cNvSpPr>
          <p:nvPr/>
        </p:nvSpPr>
        <p:spPr bwMode="auto">
          <a:xfrm>
            <a:off x="2286000" y="1981200"/>
            <a:ext cx="5486400" cy="366713"/>
          </a:xfrm>
          <a:prstGeom prst="rect">
            <a:avLst/>
          </a:prstGeom>
          <a:noFill/>
          <a:ln w="9525">
            <a:noFill/>
            <a:miter lim="800000"/>
            <a:headEnd/>
            <a:tailEnd/>
          </a:ln>
          <a:effectLst/>
        </p:spPr>
        <p:txBody>
          <a:bodyPr>
            <a:prstTxWarp prst="textNoShape">
              <a:avLst/>
            </a:prstTxWarp>
            <a:spAutoFit/>
          </a:bodyPr>
          <a:lstStyle/>
          <a:p>
            <a:pPr eaLnBrk="1" hangingPunct="1"/>
            <a:endParaRPr lang="en-US" sz="1800">
              <a:ea typeface="Arial" charset="0"/>
              <a:cs typeface="Arial" charset="0"/>
            </a:endParaRPr>
          </a:p>
        </p:txBody>
      </p:sp>
      <p:pic>
        <p:nvPicPr>
          <p:cNvPr id="3076" name="Picture 4" descr="Trade and Security 2005_map_back"/>
          <p:cNvPicPr>
            <a:picLocks noChangeAspect="1" noChangeArrowheads="1"/>
          </p:cNvPicPr>
          <p:nvPr/>
        </p:nvPicPr>
        <p:blipFill>
          <a:blip r:embed="rId3"/>
          <a:srcRect/>
          <a:stretch>
            <a:fillRect/>
          </a:stretch>
        </p:blipFill>
        <p:spPr bwMode="auto">
          <a:xfrm>
            <a:off x="304800" y="304800"/>
            <a:ext cx="8266113" cy="6270625"/>
          </a:xfrm>
          <a:prstGeom prst="rect">
            <a:avLst/>
          </a:prstGeom>
          <a:noFill/>
        </p:spPr>
      </p:pic>
    </p:spTree>
    <p:extLst>
      <p:ext uri="{BB962C8B-B14F-4D97-AF65-F5344CB8AC3E}">
        <p14:creationId xmlns:p14="http://schemas.microsoft.com/office/powerpoint/2010/main" val="3236301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666" y="2425172"/>
            <a:ext cx="8229600" cy="1143000"/>
          </a:xfrm>
        </p:spPr>
        <p:txBody>
          <a:bodyPr/>
          <a:lstStyle/>
          <a:p>
            <a:r>
              <a:rPr lang="en-US" dirty="0" smtClean="0"/>
              <a:t>The Issues: Bilateral </a:t>
            </a:r>
            <a:endParaRPr lang="en-US" dirty="0"/>
          </a:p>
        </p:txBody>
      </p:sp>
    </p:spTree>
    <p:extLst>
      <p:ext uri="{BB962C8B-B14F-4D97-AF65-F5344CB8AC3E}">
        <p14:creationId xmlns:p14="http://schemas.microsoft.com/office/powerpoint/2010/main" val="27471644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3008313" cy="819150"/>
          </a:xfrm>
        </p:spPr>
        <p:txBody>
          <a:bodyPr/>
          <a:lstStyle/>
          <a:p>
            <a:r>
              <a:rPr lang="en-US" dirty="0" smtClean="0"/>
              <a:t>       </a:t>
            </a:r>
            <a:r>
              <a:rPr lang="en-US" sz="2400" dirty="0" smtClean="0"/>
              <a:t>The Pipeline</a:t>
            </a:r>
            <a:endParaRPr lang="en-US" sz="2400" dirty="0"/>
          </a:p>
        </p:txBody>
      </p:sp>
      <p:pic>
        <p:nvPicPr>
          <p:cNvPr id="7" name="Content Placeholder 6" descr="pipeline.jpg.size.xxlarge.letterbox.jpg"/>
          <p:cNvPicPr>
            <a:picLocks noGrp="1" noChangeAspect="1"/>
          </p:cNvPicPr>
          <p:nvPr>
            <p:ph idx="1"/>
          </p:nvPr>
        </p:nvPicPr>
        <p:blipFill>
          <a:blip r:embed="rId2">
            <a:extLst>
              <a:ext uri="{28A0092B-C50C-407E-A947-70E740481C1C}">
                <a14:useLocalDpi xmlns:a14="http://schemas.microsoft.com/office/drawing/2010/main" val="0"/>
              </a:ext>
            </a:extLst>
          </a:blip>
          <a:srcRect t="-35485" b="-35485"/>
          <a:stretch>
            <a:fillRect/>
          </a:stretch>
        </p:blipFill>
        <p:spPr>
          <a:prstGeom prst="rect">
            <a:avLst/>
          </a:prstGeom>
        </p:spPr>
      </p:pic>
      <p:sp>
        <p:nvSpPr>
          <p:cNvPr id="2" name="Text Placeholder 1"/>
          <p:cNvSpPr>
            <a:spLocks noGrp="1"/>
          </p:cNvSpPr>
          <p:nvPr>
            <p:ph type="body" sz="half" idx="2"/>
          </p:nvPr>
        </p:nvSpPr>
        <p:spPr/>
        <p:txBody>
          <a:bodyPr/>
          <a:lstStyle/>
          <a:p>
            <a:r>
              <a:rPr lang="en-US" sz="1800" dirty="0" smtClean="0">
                <a:effectLst/>
              </a:rPr>
              <a:t>“I have to constantly push back against this idea that somehow the Keystone pipeline is either this massive jobs bill for the United States or is somehow lowering gas prices. </a:t>
            </a:r>
          </a:p>
          <a:p>
            <a:r>
              <a:rPr lang="en-US" sz="1800" dirty="0" smtClean="0">
                <a:effectLst/>
              </a:rPr>
              <a:t>Understand what this project is: It is providing the ability of Canada to pump their oil, send it through our land down to the Gulf where it will be sold everywhere.”</a:t>
            </a:r>
            <a:r>
              <a:rPr lang="en-US" dirty="0" smtClean="0">
                <a:effectLst/>
              </a:rPr>
              <a:t> </a:t>
            </a:r>
          </a:p>
          <a:p>
            <a:endParaRPr lang="en-US" dirty="0"/>
          </a:p>
          <a:p>
            <a:r>
              <a:rPr lang="en-US" dirty="0" smtClean="0"/>
              <a:t>President Obama November 2014</a:t>
            </a:r>
            <a:endParaRPr lang="en-US" dirty="0"/>
          </a:p>
        </p:txBody>
      </p:sp>
    </p:spTree>
    <p:extLst>
      <p:ext uri="{BB962C8B-B14F-4D97-AF65-F5344CB8AC3E}">
        <p14:creationId xmlns:p14="http://schemas.microsoft.com/office/powerpoint/2010/main" val="25747291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sz="quarter"/>
          </p:nvPr>
        </p:nvSpPr>
        <p:spPr/>
        <p:txBody>
          <a:bodyPr>
            <a:normAutofit/>
          </a:bodyPr>
          <a:lstStyle/>
          <a:p>
            <a:r>
              <a:rPr lang="en-US" dirty="0" err="1" smtClean="0"/>
              <a:t>www.gowithcanada.ca</a:t>
            </a:r>
            <a:endParaRPr lang="en-US" dirty="0"/>
          </a:p>
        </p:txBody>
      </p:sp>
      <p:pic>
        <p:nvPicPr>
          <p:cNvPr id="8" name="Content Placeholder 7" descr="Screen Shot 2013-05-13 at 11.19.19 AM.png"/>
          <p:cNvPicPr>
            <a:picLocks noGrp="1" noChangeAspect="1"/>
          </p:cNvPicPr>
          <p:nvPr>
            <p:ph sz="quarter" idx="1"/>
          </p:nvPr>
        </p:nvPicPr>
        <p:blipFill>
          <a:blip r:embed="rId2">
            <a:extLst>
              <a:ext uri="{28A0092B-C50C-407E-A947-70E740481C1C}">
                <a14:useLocalDpi xmlns:a14="http://schemas.microsoft.com/office/drawing/2010/main" val="0"/>
              </a:ext>
            </a:extLst>
          </a:blip>
          <a:srcRect l="15567" r="15567"/>
          <a:stretch>
            <a:fillRect/>
          </a:stretch>
        </p:blipFill>
        <p:spPr/>
      </p:pic>
      <p:pic>
        <p:nvPicPr>
          <p:cNvPr id="9" name="Content Placeholder 8" descr="Screen Shot 2013-05-13 at 11.19.51 AM.png"/>
          <p:cNvPicPr>
            <a:picLocks noGrp="1" noChangeAspect="1"/>
          </p:cNvPicPr>
          <p:nvPr>
            <p:ph sz="quarter" idx="2"/>
          </p:nvPr>
        </p:nvPicPr>
        <p:blipFill>
          <a:blip r:embed="rId3">
            <a:extLst>
              <a:ext uri="{28A0092B-C50C-407E-A947-70E740481C1C}">
                <a14:useLocalDpi xmlns:a14="http://schemas.microsoft.com/office/drawing/2010/main" val="0"/>
              </a:ext>
            </a:extLst>
          </a:blip>
          <a:srcRect l="14508" r="14508"/>
          <a:stretch>
            <a:fillRect/>
          </a:stretch>
        </p:blipFill>
        <p:spPr/>
      </p:pic>
      <p:pic>
        <p:nvPicPr>
          <p:cNvPr id="13" name="Content Placeholder 12" descr="Screen Shot 2013-05-13 at 11.24.15 AM.png"/>
          <p:cNvPicPr>
            <a:picLocks noGrp="1" noChangeAspect="1"/>
          </p:cNvPicPr>
          <p:nvPr>
            <p:ph sz="quarter" idx="3"/>
          </p:nvPr>
        </p:nvPicPr>
        <p:blipFill>
          <a:blip r:embed="rId4">
            <a:extLst>
              <a:ext uri="{28A0092B-C50C-407E-A947-70E740481C1C}">
                <a14:useLocalDpi xmlns:a14="http://schemas.microsoft.com/office/drawing/2010/main" val="0"/>
              </a:ext>
            </a:extLst>
          </a:blip>
          <a:srcRect t="-16158" b="-16158"/>
          <a:stretch>
            <a:fillRect/>
          </a:stretch>
        </p:blipFill>
        <p:spPr/>
      </p:pic>
      <p:pic>
        <p:nvPicPr>
          <p:cNvPr id="14" name="Content Placeholder 13" descr="Screen Shot 2013-05-13 at 11.24.41 AM.png"/>
          <p:cNvPicPr>
            <a:picLocks noGrp="1" noChangeAspect="1"/>
          </p:cNvPicPr>
          <p:nvPr>
            <p:ph sz="quarter" idx="4"/>
          </p:nvPr>
        </p:nvPicPr>
        <p:blipFill>
          <a:blip r:embed="rId5">
            <a:extLst>
              <a:ext uri="{28A0092B-C50C-407E-A947-70E740481C1C}">
                <a14:useLocalDpi xmlns:a14="http://schemas.microsoft.com/office/drawing/2010/main" val="0"/>
              </a:ext>
            </a:extLst>
          </a:blip>
          <a:srcRect t="-14642" b="-14642"/>
          <a:stretch>
            <a:fillRect/>
          </a:stretch>
        </p:blipFill>
        <p:spPr/>
      </p:pic>
    </p:spTree>
    <p:extLst>
      <p:ext uri="{BB962C8B-B14F-4D97-AF65-F5344CB8AC3E}">
        <p14:creationId xmlns:p14="http://schemas.microsoft.com/office/powerpoint/2010/main" val="3556725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Transmission Lines South</a:t>
            </a:r>
            <a:endParaRPr lang="en-US" dirty="0"/>
          </a:p>
        </p:txBody>
      </p:sp>
      <p:sp>
        <p:nvSpPr>
          <p:cNvPr id="7" name="Text Placeholder 6"/>
          <p:cNvSpPr>
            <a:spLocks noGrp="1"/>
          </p:cNvSpPr>
          <p:nvPr>
            <p:ph type="body" sz="half" idx="2"/>
          </p:nvPr>
        </p:nvSpPr>
        <p:spPr/>
        <p:txBody>
          <a:bodyPr>
            <a:normAutofit lnSpcReduction="10000"/>
          </a:bodyPr>
          <a:lstStyle/>
          <a:p>
            <a:pPr marL="285750" indent="-285750">
              <a:buFont typeface="Arial"/>
              <a:buChar char="•"/>
            </a:pPr>
            <a:r>
              <a:rPr lang="en-US" sz="1800" dirty="0"/>
              <a:t>There is a predominantly north-south pattern to Canada’s </a:t>
            </a:r>
            <a:r>
              <a:rPr lang="en-US" sz="1800" dirty="0" smtClean="0"/>
              <a:t>transmission   </a:t>
            </a:r>
            <a:r>
              <a:rPr lang="en-US" sz="1800" dirty="0"/>
              <a:t>high voltage </a:t>
            </a:r>
            <a:r>
              <a:rPr lang="en-US" sz="1800" dirty="0" smtClean="0"/>
              <a:t>lines. </a:t>
            </a:r>
          </a:p>
          <a:p>
            <a:pPr marL="285750" indent="-285750">
              <a:buFont typeface="Arial"/>
              <a:buChar char="•"/>
            </a:pPr>
            <a:endParaRPr lang="en-US" sz="1800" dirty="0" smtClean="0"/>
          </a:p>
          <a:p>
            <a:pPr marL="285750" indent="-285750">
              <a:buFont typeface="Arial"/>
              <a:buChar char="•"/>
            </a:pPr>
            <a:r>
              <a:rPr lang="en-US" sz="1800" dirty="0" smtClean="0"/>
              <a:t>Manitoba Hydro is   seeking approval for           a Great Northern Transmission line                to link with Minnesota </a:t>
            </a:r>
          </a:p>
          <a:p>
            <a:pPr marL="285750" indent="-285750">
              <a:buFont typeface="Arial"/>
              <a:buChar char="•"/>
            </a:pPr>
            <a:endParaRPr lang="en-US" sz="1800" dirty="0"/>
          </a:p>
          <a:p>
            <a:pPr marL="285750" indent="-285750">
              <a:buFont typeface="Arial"/>
              <a:buChar char="•"/>
            </a:pPr>
            <a:r>
              <a:rPr lang="en-US" sz="1800" dirty="0" smtClean="0"/>
              <a:t>Quebec Hydro wants       the Northern Pass  Interconnection through New Hampshire’s White Mountains</a:t>
            </a:r>
            <a:endParaRPr lang="en-US" sz="1800" dirty="0"/>
          </a:p>
        </p:txBody>
      </p:sp>
      <p:pic>
        <p:nvPicPr>
          <p:cNvPr id="10" name="Content Placeholder 9" descr="images-1.jpg"/>
          <p:cNvPicPr>
            <a:picLocks noGrp="1" noChangeAspect="1"/>
          </p:cNvPicPr>
          <p:nvPr>
            <p:ph idx="1"/>
          </p:nvPr>
        </p:nvPicPr>
        <p:blipFill>
          <a:blip r:embed="rId2">
            <a:extLst>
              <a:ext uri="{28A0092B-C50C-407E-A947-70E740481C1C}">
                <a14:useLocalDpi xmlns:a14="http://schemas.microsoft.com/office/drawing/2010/main" val="0"/>
              </a:ext>
            </a:extLst>
          </a:blip>
          <a:srcRect t="-26434" b="-26434"/>
          <a:stretch>
            <a:fillRect/>
          </a:stretch>
        </p:blipFill>
        <p:spPr>
          <a:xfrm>
            <a:off x="3575050" y="298450"/>
            <a:ext cx="5111750" cy="5853113"/>
          </a:xfrm>
        </p:spPr>
      </p:pic>
    </p:spTree>
    <p:extLst>
      <p:ext uri="{BB962C8B-B14F-4D97-AF65-F5344CB8AC3E}">
        <p14:creationId xmlns:p14="http://schemas.microsoft.com/office/powerpoint/2010/main" val="6156163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Bridge</a:t>
            </a:r>
            <a:endParaRPr lang="en-US" dirty="0"/>
          </a:p>
        </p:txBody>
      </p:sp>
      <p:pic>
        <p:nvPicPr>
          <p:cNvPr id="8" name="Content Placeholder 7" descr="Gary-Doer.jpg"/>
          <p:cNvPicPr>
            <a:picLocks noGrp="1" noChangeAspect="1"/>
          </p:cNvPicPr>
          <p:nvPr>
            <p:ph sz="half" idx="1"/>
          </p:nvPr>
        </p:nvPicPr>
        <p:blipFill>
          <a:blip r:embed="rId2">
            <a:extLst>
              <a:ext uri="{28A0092B-C50C-407E-A947-70E740481C1C}">
                <a14:useLocalDpi xmlns:a14="http://schemas.microsoft.com/office/drawing/2010/main" val="0"/>
              </a:ext>
            </a:extLst>
          </a:blip>
          <a:srcRect t="-29763" b="-29763"/>
          <a:stretch>
            <a:fillRect/>
          </a:stretch>
        </p:blipFill>
        <p:spPr/>
      </p:pic>
      <p:pic>
        <p:nvPicPr>
          <p:cNvPr id="9" name="Content Placeholder 8" descr="8230615.jpg"/>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p:pic>
    </p:spTree>
    <p:extLst>
      <p:ext uri="{BB962C8B-B14F-4D97-AF65-F5344CB8AC3E}">
        <p14:creationId xmlns:p14="http://schemas.microsoft.com/office/powerpoint/2010/main" val="18571120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1800"/>
            <a:ext cx="4470400" cy="927100"/>
          </a:xfrm>
        </p:spPr>
        <p:txBody>
          <a:bodyPr>
            <a:normAutofit fontScale="90000"/>
          </a:bodyPr>
          <a:lstStyle/>
          <a:p>
            <a:r>
              <a:rPr lang="en-US" sz="3600" dirty="0" smtClean="0"/>
              <a:t>COOL: What’s in a label</a:t>
            </a:r>
            <a:endParaRPr lang="en-US" sz="3600" dirty="0"/>
          </a:p>
        </p:txBody>
      </p:sp>
      <p:sp>
        <p:nvSpPr>
          <p:cNvPr id="5" name="Text Placeholder 4"/>
          <p:cNvSpPr>
            <a:spLocks noGrp="1"/>
          </p:cNvSpPr>
          <p:nvPr>
            <p:ph type="body" sz="half" idx="1"/>
          </p:nvPr>
        </p:nvSpPr>
        <p:spPr>
          <a:xfrm>
            <a:off x="177800" y="1358900"/>
            <a:ext cx="3810000" cy="5270500"/>
          </a:xfrm>
        </p:spPr>
        <p:txBody>
          <a:bodyPr>
            <a:normAutofit fontScale="62500" lnSpcReduction="20000"/>
          </a:bodyPr>
          <a:lstStyle/>
          <a:p>
            <a:r>
              <a:rPr lang="en-US" sz="3700" dirty="0"/>
              <a:t>Canada-U.S. trade war </a:t>
            </a:r>
            <a:r>
              <a:rPr lang="en-US" sz="3700" dirty="0" smtClean="0"/>
              <a:t>is </a:t>
            </a:r>
            <a:r>
              <a:rPr lang="en-US" sz="3700" dirty="0"/>
              <a:t>looming as Ottawa threatens "retaliatory measures" against the United States in a continuing dispute over meat </a:t>
            </a:r>
            <a:r>
              <a:rPr lang="en-US" sz="3700" dirty="0" smtClean="0"/>
              <a:t>labeling.</a:t>
            </a:r>
            <a:r>
              <a:rPr lang="en-US" sz="3700" dirty="0"/>
              <a:t> </a:t>
            </a:r>
            <a:endParaRPr lang="en-US" sz="3700" dirty="0" smtClean="0"/>
          </a:p>
          <a:p>
            <a:r>
              <a:rPr lang="en-US" sz="3700" dirty="0" smtClean="0"/>
              <a:t>Labels </a:t>
            </a:r>
            <a:r>
              <a:rPr lang="en-US" sz="3700" dirty="0"/>
              <a:t>will include such information as "born, raised and slaughtered in the United States" for American meat. Cuts of meat from other countries could carry labels such as "born in Canada, raised and slaughtered in the United States</a:t>
            </a:r>
            <a:r>
              <a:rPr lang="en-US" sz="3700" dirty="0" smtClean="0"/>
              <a:t>.”</a:t>
            </a:r>
            <a:endParaRPr lang="en-US" dirty="0"/>
          </a:p>
        </p:txBody>
      </p:sp>
      <p:pic>
        <p:nvPicPr>
          <p:cNvPr id="8" name="Content Placeholder 7" descr="images.jpg"/>
          <p:cNvPicPr>
            <a:picLocks noGrp="1" noChangeAspect="1"/>
          </p:cNvPicPr>
          <p:nvPr>
            <p:ph sz="quarter" idx="2"/>
          </p:nvPr>
        </p:nvPicPr>
        <p:blipFill>
          <a:blip r:embed="rId3">
            <a:extLst>
              <a:ext uri="{28A0092B-C50C-407E-A947-70E740481C1C}">
                <a14:useLocalDpi xmlns:a14="http://schemas.microsoft.com/office/drawing/2010/main" val="0"/>
              </a:ext>
            </a:extLst>
          </a:blip>
          <a:srcRect l="-9172" r="-9172"/>
          <a:stretch>
            <a:fillRect/>
          </a:stretch>
        </p:blipFill>
        <p:spPr>
          <a:xfrm>
            <a:off x="4051300" y="2260600"/>
            <a:ext cx="3810000" cy="1981200"/>
          </a:xfrm>
        </p:spPr>
      </p:pic>
      <p:pic>
        <p:nvPicPr>
          <p:cNvPr id="9" name="Content Placeholder 8" descr="images-1.jpg"/>
          <p:cNvPicPr>
            <a:picLocks noGrp="1" noChangeAspect="1"/>
          </p:cNvPicPr>
          <p:nvPr>
            <p:ph sz="quarter" idx="3"/>
          </p:nvPr>
        </p:nvPicPr>
        <p:blipFill>
          <a:blip r:embed="rId4">
            <a:extLst>
              <a:ext uri="{28A0092B-C50C-407E-A947-70E740481C1C}">
                <a14:useLocalDpi xmlns:a14="http://schemas.microsoft.com/office/drawing/2010/main" val="0"/>
              </a:ext>
            </a:extLst>
          </a:blip>
          <a:srcRect t="11773" b="11773"/>
          <a:stretch>
            <a:fillRect/>
          </a:stretch>
        </p:blipFill>
        <p:spPr>
          <a:xfrm>
            <a:off x="4648200" y="4241800"/>
            <a:ext cx="3810000" cy="1981200"/>
          </a:xfrm>
        </p:spPr>
      </p:pic>
      <p:pic>
        <p:nvPicPr>
          <p:cNvPr id="11" name="Picture 10" descr="05998_COOLBeefLabel0403201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3300" y="337108"/>
            <a:ext cx="1930400" cy="1451661"/>
          </a:xfrm>
          <a:prstGeom prst="rect">
            <a:avLst/>
          </a:prstGeom>
        </p:spPr>
      </p:pic>
    </p:spTree>
    <p:extLst>
      <p:ext uri="{BB962C8B-B14F-4D97-AF65-F5344CB8AC3E}">
        <p14:creationId xmlns:p14="http://schemas.microsoft.com/office/powerpoint/2010/main" val="14255962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2154237"/>
            <a:ext cx="8229600" cy="1435629"/>
          </a:xfrm>
        </p:spPr>
        <p:txBody>
          <a:bodyPr/>
          <a:lstStyle/>
          <a:p>
            <a:r>
              <a:rPr lang="en-US" dirty="0" smtClean="0"/>
              <a:t>The Issues: Multilateral</a:t>
            </a:r>
            <a:endParaRPr lang="en-US" dirty="0"/>
          </a:p>
        </p:txBody>
      </p:sp>
    </p:spTree>
    <p:extLst>
      <p:ext uri="{BB962C8B-B14F-4D97-AF65-F5344CB8AC3E}">
        <p14:creationId xmlns:p14="http://schemas.microsoft.com/office/powerpoint/2010/main" val="26555563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400" dirty="0" smtClean="0"/>
              <a:t>Minding the World</a:t>
            </a:r>
            <a:endParaRPr lang="en-US" sz="2400" dirty="0"/>
          </a:p>
        </p:txBody>
      </p:sp>
      <p:pic>
        <p:nvPicPr>
          <p:cNvPr id="11" name="Content Placeholder 10" descr="leaders_group_photo_1222x650_0.jpg"/>
          <p:cNvPicPr>
            <a:picLocks noGrp="1" noChangeAspect="1"/>
          </p:cNvPicPr>
          <p:nvPr>
            <p:ph idx="1"/>
          </p:nvPr>
        </p:nvPicPr>
        <p:blipFill>
          <a:blip r:embed="rId2">
            <a:extLst>
              <a:ext uri="{28A0092B-C50C-407E-A947-70E740481C1C}">
                <a14:useLocalDpi xmlns:a14="http://schemas.microsoft.com/office/drawing/2010/main" val="0"/>
              </a:ext>
            </a:extLst>
          </a:blip>
          <a:srcRect t="-57633" b="-57633"/>
          <a:stretch>
            <a:fillRect/>
          </a:stretch>
        </p:blipFill>
        <p:spPr/>
      </p:pic>
      <p:sp>
        <p:nvSpPr>
          <p:cNvPr id="10" name="Text Placeholder 9"/>
          <p:cNvSpPr>
            <a:spLocks noGrp="1"/>
          </p:cNvSpPr>
          <p:nvPr>
            <p:ph type="body" sz="half" idx="2"/>
          </p:nvPr>
        </p:nvSpPr>
        <p:spPr/>
        <p:txBody>
          <a:bodyPr>
            <a:normAutofit/>
          </a:bodyPr>
          <a:lstStyle/>
          <a:p>
            <a:endParaRPr lang="en-US" sz="1800" dirty="0" smtClean="0"/>
          </a:p>
          <a:p>
            <a:r>
              <a:rPr lang="en-US" sz="1800" dirty="0" smtClean="0"/>
              <a:t>The </a:t>
            </a:r>
            <a:r>
              <a:rPr lang="en-US" sz="1800" dirty="0"/>
              <a:t>United States, by far the most powerful NATO member, has drastically cut back its European forces from a decade ago</a:t>
            </a:r>
            <a:r>
              <a:rPr lang="en-US" sz="1800" dirty="0" smtClean="0"/>
              <a:t>.</a:t>
            </a:r>
          </a:p>
          <a:p>
            <a:endParaRPr lang="en-US" sz="1800" dirty="0"/>
          </a:p>
          <a:p>
            <a:r>
              <a:rPr lang="en-US" sz="1800" dirty="0" smtClean="0"/>
              <a:t>European </a:t>
            </a:r>
            <a:r>
              <a:rPr lang="en-US" sz="1800" dirty="0"/>
              <a:t>countries, which have always lagged far behind the United States in military might, have struggled and largely failed to come up with additional military spending at a time of economic anemia and budget cuts.</a:t>
            </a:r>
          </a:p>
        </p:txBody>
      </p:sp>
    </p:spTree>
    <p:extLst>
      <p:ext uri="{BB962C8B-B14F-4D97-AF65-F5344CB8AC3E}">
        <p14:creationId xmlns:p14="http://schemas.microsoft.com/office/powerpoint/2010/main" val="6252424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Fighting ISIL</a:t>
            </a:r>
            <a:endParaRPr lang="en-US" dirty="0"/>
          </a:p>
        </p:txBody>
      </p:sp>
      <p:sp>
        <p:nvSpPr>
          <p:cNvPr id="3" name="Text Placeholder 2"/>
          <p:cNvSpPr>
            <a:spLocks noGrp="1"/>
          </p:cNvSpPr>
          <p:nvPr>
            <p:ph type="body" sz="half" idx="1"/>
          </p:nvPr>
        </p:nvSpPr>
        <p:spPr/>
        <p:txBody>
          <a:bodyPr>
            <a:normAutofit fontScale="70000" lnSpcReduction="20000"/>
          </a:bodyPr>
          <a:lstStyle/>
          <a:p>
            <a:r>
              <a:rPr lang="en-US" dirty="0"/>
              <a:t>In coordination with </a:t>
            </a:r>
            <a:r>
              <a:rPr lang="en-US" dirty="0" smtClean="0"/>
              <a:t>the US </a:t>
            </a:r>
            <a:r>
              <a:rPr lang="en-US" dirty="0"/>
              <a:t>and allies and with </a:t>
            </a:r>
            <a:r>
              <a:rPr lang="en-US" dirty="0" smtClean="0"/>
              <a:t>Iraq, Canada </a:t>
            </a:r>
            <a:r>
              <a:rPr lang="en-US" dirty="0"/>
              <a:t>is taking action to protect innocent civilians and counter </a:t>
            </a:r>
            <a:r>
              <a:rPr lang="en-US" dirty="0" smtClean="0"/>
              <a:t>ISIL’s “barbaric </a:t>
            </a:r>
            <a:r>
              <a:rPr lang="en-US" dirty="0"/>
              <a:t>activities and expansionist agenda, which pose a very real threat to regional and global security</a:t>
            </a:r>
            <a:r>
              <a:rPr lang="en-US" dirty="0" smtClean="0"/>
              <a:t>.”</a:t>
            </a:r>
          </a:p>
          <a:p>
            <a:endParaRPr lang="en-US" dirty="0"/>
          </a:p>
          <a:p>
            <a:pPr marL="0" indent="0">
              <a:buNone/>
            </a:pPr>
            <a:r>
              <a:rPr lang="en-US" dirty="0" smtClean="0"/>
              <a:t>    PM Harper September 2014</a:t>
            </a:r>
            <a:endParaRPr lang="en-US" dirty="0"/>
          </a:p>
        </p:txBody>
      </p:sp>
      <p:pic>
        <p:nvPicPr>
          <p:cNvPr id="7" name="Content Placeholder 6" descr="RYR101-09-04210913_high-1.jpg"/>
          <p:cNvPicPr>
            <a:picLocks noGrp="1" noChangeAspect="1"/>
          </p:cNvPicPr>
          <p:nvPr>
            <p:ph sz="quarter" idx="2"/>
          </p:nvPr>
        </p:nvPicPr>
        <p:blipFill>
          <a:blip r:embed="rId2">
            <a:extLst>
              <a:ext uri="{28A0092B-C50C-407E-A947-70E740481C1C}">
                <a14:useLocalDpi xmlns:a14="http://schemas.microsoft.com/office/drawing/2010/main" val="0"/>
              </a:ext>
            </a:extLst>
          </a:blip>
          <a:srcRect l="-19822" r="-19822"/>
          <a:stretch>
            <a:fillRect/>
          </a:stretch>
        </p:blipFill>
        <p:spPr/>
      </p:pic>
      <p:pic>
        <p:nvPicPr>
          <p:cNvPr id="6" name="Content Placeholder 5" descr="140905_r48xz_rci-soldiers-plane_sn635.jpg"/>
          <p:cNvPicPr>
            <a:picLocks noGrp="1" noChangeAspect="1"/>
          </p:cNvPicPr>
          <p:nvPr>
            <p:ph sz="quarter" idx="3"/>
          </p:nvPr>
        </p:nvPicPr>
        <p:blipFill>
          <a:blip r:embed="rId3">
            <a:extLst>
              <a:ext uri="{28A0092B-C50C-407E-A947-70E740481C1C}">
                <a14:useLocalDpi xmlns:a14="http://schemas.microsoft.com/office/drawing/2010/main" val="0"/>
              </a:ext>
            </a:extLst>
          </a:blip>
          <a:srcRect l="-4058" r="-4058"/>
          <a:stretch>
            <a:fillRect/>
          </a:stretch>
        </p:blipFill>
        <p:spPr/>
      </p:pic>
    </p:spTree>
    <p:extLst>
      <p:ext uri="{BB962C8B-B14F-4D97-AF65-F5344CB8AC3E}">
        <p14:creationId xmlns:p14="http://schemas.microsoft.com/office/powerpoint/2010/main" val="17294783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14th Congr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120"/>
            <a:ext cx="9144000" cy="5897880"/>
          </a:xfrm>
          <a:prstGeom prst="rect">
            <a:avLst/>
          </a:prstGeom>
        </p:spPr>
      </p:pic>
    </p:spTree>
    <p:extLst>
      <p:ext uri="{BB962C8B-B14F-4D97-AF65-F5344CB8AC3E}">
        <p14:creationId xmlns:p14="http://schemas.microsoft.com/office/powerpoint/2010/main" val="14240023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Ukraine</a:t>
            </a:r>
            <a:endParaRPr lang="en-US" dirty="0"/>
          </a:p>
        </p:txBody>
      </p:sp>
      <p:sp>
        <p:nvSpPr>
          <p:cNvPr id="3" name="Text Placeholder 2"/>
          <p:cNvSpPr>
            <a:spLocks noGrp="1"/>
          </p:cNvSpPr>
          <p:nvPr>
            <p:ph type="body" sz="half" idx="1"/>
          </p:nvPr>
        </p:nvSpPr>
        <p:spPr/>
        <p:txBody>
          <a:bodyPr>
            <a:normAutofit fontScale="62500" lnSpcReduction="20000"/>
          </a:bodyPr>
          <a:lstStyle/>
          <a:p>
            <a:r>
              <a:rPr lang="en-US" dirty="0" smtClean="0"/>
              <a:t>Canada </a:t>
            </a:r>
            <a:r>
              <a:rPr lang="en-US" dirty="0"/>
              <a:t>has sent non-lethal military equipment to </a:t>
            </a:r>
            <a:r>
              <a:rPr lang="en-US" dirty="0" smtClean="0"/>
              <a:t>Ukraine</a:t>
            </a:r>
          </a:p>
          <a:p>
            <a:endParaRPr lang="en-US" dirty="0" smtClean="0"/>
          </a:p>
          <a:p>
            <a:r>
              <a:rPr lang="en-US" dirty="0" smtClean="0"/>
              <a:t>Canadian Forces CF-18 are now positioned in Eastern Europe - HMCS Toronto is in the Black Sea leading NATO Task Force</a:t>
            </a:r>
          </a:p>
          <a:p>
            <a:endParaRPr lang="en-US" dirty="0" smtClean="0"/>
          </a:p>
          <a:p>
            <a:r>
              <a:rPr lang="en-US" dirty="0" smtClean="0"/>
              <a:t>Canada and NATO Allies have imposed sanctions on Russians and trade in energy, defence, banking</a:t>
            </a:r>
            <a:endParaRPr lang="en-US" dirty="0"/>
          </a:p>
        </p:txBody>
      </p:sp>
      <p:pic>
        <p:nvPicPr>
          <p:cNvPr id="6" name="Content Placeholder 5" descr="lth106205380-high-jpg.jpg"/>
          <p:cNvPicPr>
            <a:picLocks noGrp="1" noChangeAspect="1"/>
          </p:cNvPicPr>
          <p:nvPr>
            <p:ph sz="quarter" idx="2"/>
          </p:nvPr>
        </p:nvPicPr>
        <p:blipFill>
          <a:blip r:embed="rId2">
            <a:extLst>
              <a:ext uri="{28A0092B-C50C-407E-A947-70E740481C1C}">
                <a14:useLocalDpi xmlns:a14="http://schemas.microsoft.com/office/drawing/2010/main" val="0"/>
              </a:ext>
            </a:extLst>
          </a:blip>
          <a:srcRect l="-14046" r="-14046"/>
          <a:stretch>
            <a:fillRect/>
          </a:stretch>
        </p:blipFill>
        <p:spPr/>
      </p:pic>
      <p:pic>
        <p:nvPicPr>
          <p:cNvPr id="7" name="Content Placeholder 6" descr="ukraine_protests_30771285.jpg"/>
          <p:cNvPicPr>
            <a:picLocks noGrp="1" noChangeAspect="1"/>
          </p:cNvPicPr>
          <p:nvPr>
            <p:ph sz="quarter" idx="3"/>
          </p:nvPr>
        </p:nvPicPr>
        <p:blipFill>
          <a:blip r:embed="rId3">
            <a:extLst>
              <a:ext uri="{28A0092B-C50C-407E-A947-70E740481C1C}">
                <a14:useLocalDpi xmlns:a14="http://schemas.microsoft.com/office/drawing/2010/main" val="0"/>
              </a:ext>
            </a:extLst>
          </a:blip>
          <a:srcRect l="-14103" r="-14103"/>
          <a:stretch>
            <a:fillRect/>
          </a:stretch>
        </p:blipFill>
        <p:spPr/>
      </p:pic>
    </p:spTree>
    <p:extLst>
      <p:ext uri="{BB962C8B-B14F-4D97-AF65-F5344CB8AC3E}">
        <p14:creationId xmlns:p14="http://schemas.microsoft.com/office/powerpoint/2010/main" val="8658206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6334" y="2662238"/>
            <a:ext cx="8229600" cy="1143000"/>
          </a:xfrm>
        </p:spPr>
        <p:txBody>
          <a:bodyPr>
            <a:normAutofit fontScale="90000"/>
          </a:bodyPr>
          <a:lstStyle/>
          <a:p>
            <a:r>
              <a:rPr lang="en-US" dirty="0" smtClean="0"/>
              <a:t>Our North American</a:t>
            </a:r>
            <a:br>
              <a:rPr lang="en-US" dirty="0" smtClean="0"/>
            </a:br>
            <a:r>
              <a:rPr lang="en-US" dirty="0" smtClean="0"/>
              <a:t> </a:t>
            </a:r>
            <a:r>
              <a:rPr lang="en-US" dirty="0" err="1" smtClean="0"/>
              <a:t>Neighbourhood</a:t>
            </a:r>
            <a:endParaRPr lang="en-US" dirty="0"/>
          </a:p>
        </p:txBody>
      </p:sp>
    </p:spTree>
    <p:extLst>
      <p:ext uri="{BB962C8B-B14F-4D97-AF65-F5344CB8AC3E}">
        <p14:creationId xmlns:p14="http://schemas.microsoft.com/office/powerpoint/2010/main" val="94934794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860550"/>
          </a:xfrm>
        </p:spPr>
        <p:txBody>
          <a:bodyPr/>
          <a:lstStyle/>
          <a:p>
            <a:r>
              <a:rPr lang="en-US" dirty="0" smtClean="0"/>
              <a:t>	</a:t>
            </a:r>
            <a:r>
              <a:rPr lang="en-US" sz="2400" dirty="0" smtClean="0"/>
              <a:t>NAFTA at 20</a:t>
            </a:r>
            <a:endParaRPr lang="en-US" sz="2400" dirty="0"/>
          </a:p>
        </p:txBody>
      </p:sp>
      <p:pic>
        <p:nvPicPr>
          <p:cNvPr id="5" name="Content Placeholder 4" descr="Three-Amigos.jpg"/>
          <p:cNvPicPr>
            <a:picLocks noGrp="1" noChangeAspect="1"/>
          </p:cNvPicPr>
          <p:nvPr>
            <p:ph idx="1"/>
          </p:nvPr>
        </p:nvPicPr>
        <p:blipFill>
          <a:blip r:embed="rId2">
            <a:extLst>
              <a:ext uri="{28A0092B-C50C-407E-A947-70E740481C1C}">
                <a14:useLocalDpi xmlns:a14="http://schemas.microsoft.com/office/drawing/2010/main" val="0"/>
              </a:ext>
            </a:extLst>
          </a:blip>
          <a:srcRect t="-77533" b="-77533"/>
          <a:stretch>
            <a:fillRect/>
          </a:stretch>
        </p:blipFill>
        <p:spPr>
          <a:xfrm>
            <a:off x="3067050" y="-908050"/>
            <a:ext cx="5111750" cy="5853113"/>
          </a:xfrm>
        </p:spPr>
      </p:pic>
      <p:sp>
        <p:nvSpPr>
          <p:cNvPr id="4" name="Text Placeholder 3"/>
          <p:cNvSpPr>
            <a:spLocks noGrp="1"/>
          </p:cNvSpPr>
          <p:nvPr>
            <p:ph type="body" sz="half" idx="2"/>
          </p:nvPr>
        </p:nvSpPr>
        <p:spPr>
          <a:xfrm>
            <a:off x="457200" y="3314700"/>
            <a:ext cx="8128000" cy="2811463"/>
          </a:xfrm>
        </p:spPr>
        <p:txBody>
          <a:bodyPr>
            <a:noAutofit/>
          </a:bodyPr>
          <a:lstStyle/>
          <a:p>
            <a:pPr marL="285750" indent="-285750">
              <a:buFont typeface="Arial"/>
              <a:buChar char="•"/>
            </a:pPr>
            <a:r>
              <a:rPr lang="en-US" sz="1800" dirty="0"/>
              <a:t>F</a:t>
            </a:r>
            <a:r>
              <a:rPr lang="en-US" sz="1800" dirty="0" smtClean="0"/>
              <a:t>ourfold </a:t>
            </a:r>
            <a:r>
              <a:rPr lang="en-US" sz="1800" dirty="0"/>
              <a:t>growth in trilateral trade over the last 20 years that now </a:t>
            </a:r>
            <a:r>
              <a:rPr lang="en-US" sz="1800" dirty="0" smtClean="0"/>
              <a:t>exceeds </a:t>
            </a:r>
            <a:r>
              <a:rPr lang="en-US" sz="1800" dirty="0"/>
              <a:t>a trillion dollars </a:t>
            </a:r>
            <a:endParaRPr lang="en-US" sz="1800" dirty="0" smtClean="0"/>
          </a:p>
          <a:p>
            <a:pPr marL="285750" indent="-285750">
              <a:buFont typeface="Arial"/>
              <a:buChar char="•"/>
            </a:pPr>
            <a:endParaRPr lang="en-US" sz="1800" dirty="0" smtClean="0"/>
          </a:p>
          <a:p>
            <a:pPr marL="285750" indent="-285750">
              <a:buFont typeface="Arial"/>
              <a:buChar char="•"/>
            </a:pPr>
            <a:r>
              <a:rPr lang="en-US" sz="1800" dirty="0" smtClean="0"/>
              <a:t>Problems: the friction between Harper </a:t>
            </a:r>
            <a:r>
              <a:rPr lang="en-US" sz="1800" dirty="0"/>
              <a:t>and Obama over the Keystone XL </a:t>
            </a:r>
            <a:r>
              <a:rPr lang="en-US" sz="1800" dirty="0" smtClean="0"/>
              <a:t>pipeline: Peña </a:t>
            </a:r>
            <a:r>
              <a:rPr lang="en-US" sz="1800" dirty="0"/>
              <a:t>Nieto's annoyance with Obama's failure to deliver promised immigration </a:t>
            </a:r>
            <a:r>
              <a:rPr lang="en-US" sz="1800" dirty="0" smtClean="0"/>
              <a:t>reform</a:t>
            </a:r>
            <a:r>
              <a:rPr lang="en-US" sz="1800" dirty="0"/>
              <a:t> </a:t>
            </a:r>
            <a:r>
              <a:rPr lang="en-US" sz="1800" dirty="0" smtClean="0"/>
              <a:t>and </a:t>
            </a:r>
            <a:r>
              <a:rPr lang="en-US" sz="1800" dirty="0"/>
              <a:t>his frustration with Harper for refusing to lift the controversial visa restrictions on Mexicans entering </a:t>
            </a:r>
            <a:r>
              <a:rPr lang="en-US" sz="1800" dirty="0" smtClean="0"/>
              <a:t>Canada.</a:t>
            </a:r>
          </a:p>
          <a:p>
            <a:pPr marL="285750" indent="-285750">
              <a:buFont typeface="Arial"/>
              <a:buChar char="•"/>
            </a:pPr>
            <a:endParaRPr lang="en-US" sz="1800" dirty="0" smtClean="0"/>
          </a:p>
          <a:p>
            <a:pPr marL="285750" indent="-285750">
              <a:buFont typeface="Arial"/>
              <a:buChar char="•"/>
            </a:pPr>
            <a:r>
              <a:rPr lang="en-US" sz="1800" dirty="0" smtClean="0"/>
              <a:t>Next steps: Border, Trusted Traveller, Energy, Transportation</a:t>
            </a:r>
            <a:endParaRPr lang="en-US" sz="1800" dirty="0"/>
          </a:p>
        </p:txBody>
      </p:sp>
    </p:spTree>
    <p:extLst>
      <p:ext uri="{BB962C8B-B14F-4D97-AF65-F5344CB8AC3E}">
        <p14:creationId xmlns:p14="http://schemas.microsoft.com/office/powerpoint/2010/main" val="42142979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A-trade.jpg"/>
          <p:cNvPicPr>
            <a:picLocks noGrp="1" noChangeAspect="1"/>
          </p:cNvPicPr>
          <p:nvPr>
            <p:ph/>
          </p:nvPr>
        </p:nvPicPr>
        <p:blipFill>
          <a:blip r:embed="rId2">
            <a:extLst>
              <a:ext uri="{28A0092B-C50C-407E-A947-70E740481C1C}">
                <a14:useLocalDpi xmlns:a14="http://schemas.microsoft.com/office/drawing/2010/main" val="0"/>
              </a:ext>
            </a:extLst>
          </a:blip>
          <a:srcRect l="-22765" r="-22765"/>
          <a:stretch>
            <a:fillRect/>
          </a:stretch>
        </p:blipFill>
        <p:spPr/>
      </p:pic>
    </p:spTree>
    <p:extLst>
      <p:ext uri="{BB962C8B-B14F-4D97-AF65-F5344CB8AC3E}">
        <p14:creationId xmlns:p14="http://schemas.microsoft.com/office/powerpoint/2010/main" val="13096807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descr="Friends Neighbours Allies.jpg"/>
          <p:cNvPicPr>
            <a:picLocks noGrp="1" noChangeAspect="1"/>
          </p:cNvPicPr>
          <p:nvPr>
            <p:ph idx="1"/>
          </p:nvPr>
        </p:nvPicPr>
        <p:blipFill>
          <a:blip r:embed="rId2"/>
          <a:srcRect l="-11226" r="-11226"/>
          <a:stretch>
            <a:fillRect/>
          </a:stretch>
        </p:blipFill>
        <p:spPr/>
      </p:pic>
    </p:spTree>
    <p:extLst>
      <p:ext uri="{BB962C8B-B14F-4D97-AF65-F5344CB8AC3E}">
        <p14:creationId xmlns:p14="http://schemas.microsoft.com/office/powerpoint/2010/main" val="227422941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Content Placeholder 2" descr="Screen shot 2011-05-15 at 10.38.53 AM.png"/>
          <p:cNvPicPr>
            <a:picLocks noGrp="1" noChangeAspect="1"/>
          </p:cNvPicPr>
          <p:nvPr>
            <p:ph/>
          </p:nvPr>
        </p:nvPicPr>
        <p:blipFill>
          <a:blip r:embed="rId3"/>
          <a:srcRect l="-10422" r="-10422"/>
          <a:stretch>
            <a:fillRect/>
          </a:stretch>
        </p:blipFill>
        <p:spPr/>
      </p:pic>
      <p:sp>
        <p:nvSpPr>
          <p:cNvPr id="4" name="Text Placeholder 3"/>
          <p:cNvSpPr>
            <a:spLocks noGrp="1"/>
          </p:cNvSpPr>
          <p:nvPr>
            <p:ph type="body" sz="half" idx="4294967295"/>
          </p:nvPr>
        </p:nvSpPr>
        <p:spPr>
          <a:xfrm>
            <a:off x="0" y="1435100"/>
            <a:ext cx="3008313" cy="4691063"/>
          </a:xfrm>
        </p:spPr>
        <p:txBody>
          <a:bodyPr/>
          <a:lstStyle/>
          <a:p>
            <a:endParaRPr lang="en-US" i="1" dirty="0" smtClean="0"/>
          </a:p>
          <a:p>
            <a:endParaRPr lang="en-US" i="1" dirty="0" smtClean="0"/>
          </a:p>
          <a:p>
            <a:endParaRPr lang="en-US" i="1" dirty="0" smtClean="0"/>
          </a:p>
          <a:p>
            <a:pPr marL="342900" indent="-342900">
              <a:buFont typeface="+mj-lt"/>
              <a:buAutoNum type="arabicPeriod"/>
            </a:pPr>
            <a:endParaRPr lang="en-US" dirty="0"/>
          </a:p>
        </p:txBody>
      </p:sp>
    </p:spTree>
    <p:extLst>
      <p:ext uri="{BB962C8B-B14F-4D97-AF65-F5344CB8AC3E}">
        <p14:creationId xmlns:p14="http://schemas.microsoft.com/office/powerpoint/2010/main" val="34946526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297-14 graphic for 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34678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enate 2015.jpg"/>
          <p:cNvPicPr>
            <a:picLocks noGrp="1" noChangeAspect="1"/>
          </p:cNvPicPr>
          <p:nvPr>
            <p:ph idx="1"/>
          </p:nvPr>
        </p:nvPicPr>
        <p:blipFill>
          <a:blip r:embed="rId2">
            <a:extLst>
              <a:ext uri="{28A0092B-C50C-407E-A947-70E740481C1C}">
                <a14:useLocalDpi xmlns:a14="http://schemas.microsoft.com/office/drawing/2010/main" val="0"/>
              </a:ext>
            </a:extLst>
          </a:blip>
          <a:srcRect l="-13101" r="-13101"/>
          <a:stretch>
            <a:fillRect/>
          </a:stretch>
        </p:blipFill>
        <p:spPr>
          <a:xfrm>
            <a:off x="-698500" y="0"/>
            <a:ext cx="11069638" cy="6583363"/>
          </a:xfrm>
        </p:spPr>
      </p:pic>
    </p:spTree>
    <p:extLst>
      <p:ext uri="{BB962C8B-B14F-4D97-AF65-F5344CB8AC3E}">
        <p14:creationId xmlns:p14="http://schemas.microsoft.com/office/powerpoint/2010/main" val="21948989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 Legislatures 2014 </a:t>
            </a:r>
            <a:br>
              <a:rPr lang="en-US" dirty="0" smtClean="0"/>
            </a:br>
            <a:r>
              <a:rPr lang="en-US" dirty="0" smtClean="0"/>
              <a:t>(next year GOP have even more)</a:t>
            </a:r>
            <a:endParaRPr lang="en-US" dirty="0"/>
          </a:p>
        </p:txBody>
      </p:sp>
      <p:pic>
        <p:nvPicPr>
          <p:cNvPr id="4" name="Content Placeholder 3"/>
          <p:cNvPicPr>
            <a:picLocks noGrp="1" noChangeAspect="1"/>
          </p:cNvPicPr>
          <p:nvPr>
            <p:ph idx="1"/>
          </p:nvPr>
        </p:nvPicPr>
        <p:blipFill>
          <a:blip r:embed="rId2"/>
          <a:srcRect l="-1278" r="-1278"/>
          <a:stretch>
            <a:fillRect/>
          </a:stretch>
        </p:blipFill>
        <p:spPr>
          <a:xfrm>
            <a:off x="457200" y="1833033"/>
            <a:ext cx="8229600" cy="4525963"/>
          </a:xfrm>
        </p:spPr>
      </p:pic>
    </p:spTree>
    <p:extLst>
      <p:ext uri="{BB962C8B-B14F-4D97-AF65-F5344CB8AC3E}">
        <p14:creationId xmlns:p14="http://schemas.microsoft.com/office/powerpoint/2010/main" val="33315833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23850" y="3141663"/>
            <a:ext cx="8229600" cy="1143000"/>
          </a:xfrm>
        </p:spPr>
        <p:txBody>
          <a:bodyPr>
            <a:normAutofit/>
          </a:bodyPr>
          <a:lstStyle/>
          <a:p>
            <a:pPr eaLnBrk="1" hangingPunct="1"/>
            <a:r>
              <a:rPr lang="en-CA" sz="3400" b="1" dirty="0">
                <a:latin typeface="Arial" pitchFamily="34" charset="0"/>
                <a:cs typeface="Arial" pitchFamily="34" charset="0"/>
              </a:rPr>
              <a:t>What </a:t>
            </a:r>
            <a:r>
              <a:rPr lang="en-CA" sz="3400" b="1" dirty="0" smtClean="0">
                <a:latin typeface="Arial" pitchFamily="34" charset="0"/>
                <a:cs typeface="Arial" pitchFamily="34" charset="0"/>
              </a:rPr>
              <a:t>Do Americans Think </a:t>
            </a:r>
            <a:r>
              <a:rPr lang="en-CA" sz="3400" b="1" dirty="0">
                <a:latin typeface="Arial" pitchFamily="34" charset="0"/>
                <a:cs typeface="Arial" pitchFamily="34" charset="0"/>
              </a:rPr>
              <a:t>of Canada?</a:t>
            </a:r>
          </a:p>
        </p:txBody>
      </p:sp>
      <p:pic>
        <p:nvPicPr>
          <p:cNvPr id="82947" name="Picture 3" descr="locate"/>
          <p:cNvPicPr>
            <a:picLocks noGrp="1" noChangeAspect="1" noChangeArrowheads="1"/>
          </p:cNvPicPr>
          <p:nvPr>
            <p:ph idx="1"/>
          </p:nvPr>
        </p:nvPicPr>
        <p:blipFill>
          <a:blip r:embed="rId3"/>
          <a:srcRect/>
          <a:stretch>
            <a:fillRect/>
          </a:stretch>
        </p:blipFill>
        <p:spPr>
          <a:xfrm>
            <a:off x="6372225" y="476250"/>
            <a:ext cx="1917700" cy="2247900"/>
          </a:xfrm>
        </p:spPr>
      </p:pic>
    </p:spTree>
    <p:extLst>
      <p:ext uri="{BB962C8B-B14F-4D97-AF65-F5344CB8AC3E}">
        <p14:creationId xmlns:p14="http://schemas.microsoft.com/office/powerpoint/2010/main" val="29351977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9750" y="2060575"/>
            <a:ext cx="8229600" cy="1143000"/>
          </a:xfrm>
        </p:spPr>
        <p:txBody>
          <a:bodyPr/>
          <a:lstStyle/>
          <a:p>
            <a:pPr eaLnBrk="1" hangingPunct="1"/>
            <a:r>
              <a:rPr lang="en-CA" b="1" dirty="0">
                <a:latin typeface="Arial" pitchFamily="34" charset="0"/>
                <a:cs typeface="Arial" pitchFamily="34" charset="0"/>
              </a:rPr>
              <a:t>They </a:t>
            </a:r>
            <a:r>
              <a:rPr lang="en-CA" b="1" dirty="0" smtClean="0">
                <a:latin typeface="Arial" pitchFamily="34" charset="0"/>
                <a:cs typeface="Arial" pitchFamily="34" charset="0"/>
              </a:rPr>
              <a:t>Don't</a:t>
            </a:r>
            <a:endParaRPr lang="en-CA" b="1" dirty="0">
              <a:latin typeface="Arial" pitchFamily="34" charset="0"/>
              <a:cs typeface="Arial" pitchFamily="34" charset="0"/>
            </a:endParaRPr>
          </a:p>
        </p:txBody>
      </p:sp>
      <p:pic>
        <p:nvPicPr>
          <p:cNvPr id="84995" name="Picture 3" descr="locate"/>
          <p:cNvPicPr>
            <a:picLocks noGrp="1" noChangeAspect="1" noChangeArrowheads="1"/>
          </p:cNvPicPr>
          <p:nvPr>
            <p:ph idx="1"/>
          </p:nvPr>
        </p:nvPicPr>
        <p:blipFill>
          <a:blip r:embed="rId3"/>
          <a:srcRect/>
          <a:stretch>
            <a:fillRect/>
          </a:stretch>
        </p:blipFill>
        <p:spPr>
          <a:xfrm>
            <a:off x="827088" y="4005263"/>
            <a:ext cx="1917700" cy="2247900"/>
          </a:xfrm>
        </p:spPr>
      </p:pic>
    </p:spTree>
    <p:extLst>
      <p:ext uri="{BB962C8B-B14F-4D97-AF65-F5344CB8AC3E}">
        <p14:creationId xmlns:p14="http://schemas.microsoft.com/office/powerpoint/2010/main" val="16649291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r>
              <a:rPr lang="en-US" sz="4000" b="1" dirty="0">
                <a:latin typeface="Arial" pitchFamily="34" charset="0"/>
                <a:cs typeface="Arial" pitchFamily="34" charset="0"/>
              </a:rPr>
              <a:t>And </a:t>
            </a:r>
            <a:r>
              <a:rPr lang="en-US" sz="4000" b="1" dirty="0" smtClean="0">
                <a:latin typeface="Arial" pitchFamily="34" charset="0"/>
                <a:cs typeface="Arial" pitchFamily="34" charset="0"/>
              </a:rPr>
              <a:t>What They Think They Know</a:t>
            </a:r>
            <a:r>
              <a:rPr lang="en-US" b="1" dirty="0" smtClean="0">
                <a:latin typeface="Arial" pitchFamily="34" charset="0"/>
                <a:cs typeface="Arial" pitchFamily="34" charset="0"/>
              </a:rPr>
              <a:t>…</a:t>
            </a:r>
            <a:endParaRPr lang="en-US" b="1" dirty="0">
              <a:latin typeface="Arial" pitchFamily="34" charset="0"/>
              <a:cs typeface="Arial" pitchFamily="34" charset="0"/>
            </a:endParaRPr>
          </a:p>
        </p:txBody>
      </p:sp>
      <p:pic>
        <p:nvPicPr>
          <p:cNvPr id="51204" name="Picture 4"/>
          <p:cNvPicPr>
            <a:picLocks noGrp="1" noChangeAspect="1" noChangeArrowheads="1"/>
          </p:cNvPicPr>
          <p:nvPr>
            <p:ph idx="1"/>
          </p:nvPr>
        </p:nvPicPr>
        <p:blipFill>
          <a:blip r:embed="rId2"/>
          <a:srcRect/>
          <a:stretch>
            <a:fillRect/>
          </a:stretch>
        </p:blipFill>
        <p:spPr>
          <a:xfrm>
            <a:off x="1951038" y="1981200"/>
            <a:ext cx="5241925" cy="4114800"/>
          </a:xfrm>
          <a:noFill/>
          <a:ln/>
        </p:spPr>
      </p:pic>
      <p:sp>
        <p:nvSpPr>
          <p:cNvPr id="4" name="TextBox 3"/>
          <p:cNvSpPr txBox="1"/>
          <p:nvPr/>
        </p:nvSpPr>
        <p:spPr>
          <a:xfrm>
            <a:off x="190500" y="1227666"/>
            <a:ext cx="7434249" cy="369332"/>
          </a:xfrm>
          <a:prstGeom prst="rect">
            <a:avLst/>
          </a:prstGeom>
          <a:noFill/>
        </p:spPr>
        <p:txBody>
          <a:bodyPr wrap="square" rtlCol="0">
            <a:spAutoFit/>
          </a:bodyPr>
          <a:lstStyle/>
          <a:p>
            <a:r>
              <a:rPr lang="en-US" dirty="0" smtClean="0"/>
              <a:t>                                                 </a:t>
            </a:r>
            <a:r>
              <a:rPr lang="en-US" dirty="0" smtClean="0">
                <a:latin typeface="Arial"/>
                <a:cs typeface="Arial"/>
              </a:rPr>
              <a:t>… isn’t always accurate</a:t>
            </a:r>
            <a:endParaRPr lang="en-US" dirty="0">
              <a:latin typeface="Arial"/>
              <a:cs typeface="Arial"/>
            </a:endParaRPr>
          </a:p>
        </p:txBody>
      </p:sp>
    </p:spTree>
    <p:extLst>
      <p:ext uri="{BB962C8B-B14F-4D97-AF65-F5344CB8AC3E}">
        <p14:creationId xmlns:p14="http://schemas.microsoft.com/office/powerpoint/2010/main" val="10924763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555</TotalTime>
  <Words>800</Words>
  <Application>Microsoft Macintosh PowerPoint</Application>
  <PresentationFormat>On-screen Show (4:3)</PresentationFormat>
  <Paragraphs>101</Paragraphs>
  <Slides>46</Slides>
  <Notes>13</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The Results of 2014 Elections</vt:lpstr>
      <vt:lpstr>PowerPoint Presentation</vt:lpstr>
      <vt:lpstr>PowerPoint Presentation</vt:lpstr>
      <vt:lpstr>PowerPoint Presentation</vt:lpstr>
      <vt:lpstr>State Legislatures 2014  (next year GOP have even more)</vt:lpstr>
      <vt:lpstr>What Do Americans Think of Canada?</vt:lpstr>
      <vt:lpstr>They Don't</vt:lpstr>
      <vt:lpstr>And What They Think They Know…</vt:lpstr>
      <vt:lpstr>But they like us</vt:lpstr>
      <vt:lpstr>And always have…</vt:lpstr>
      <vt:lpstr>Who’s Who</vt:lpstr>
      <vt:lpstr>Congressional Leadership </vt:lpstr>
      <vt:lpstr>Personal relationship  between the leaders counts</vt:lpstr>
      <vt:lpstr>Foreign Ministers</vt:lpstr>
      <vt:lpstr>Premiers and Governors</vt:lpstr>
      <vt:lpstr>The Ambassadors</vt:lpstr>
      <vt:lpstr>Business</vt:lpstr>
      <vt:lpstr>Legislators</vt:lpstr>
      <vt:lpstr>Trans-Border Associations</vt:lpstr>
      <vt:lpstr>The Chattering Class</vt:lpstr>
      <vt:lpstr>Just folks</vt:lpstr>
      <vt:lpstr>Canada-USA  Just the Facts</vt:lpstr>
      <vt:lpstr>PowerPoint Presentation</vt:lpstr>
      <vt:lpstr>PowerPoint Presentation</vt:lpstr>
      <vt:lpstr>Canadian Trade Partners</vt:lpstr>
      <vt:lpstr>US Trade Partners</vt:lpstr>
      <vt:lpstr>US Trading partners</vt:lpstr>
      <vt:lpstr>PowerPoint Presentation</vt:lpstr>
      <vt:lpstr>PowerPoint Presentation</vt:lpstr>
      <vt:lpstr>The Issues: Bilateral </vt:lpstr>
      <vt:lpstr>       The Pipeline</vt:lpstr>
      <vt:lpstr>www.gowithcanada.ca</vt:lpstr>
      <vt:lpstr>Transmission Lines South</vt:lpstr>
      <vt:lpstr>The Bridge</vt:lpstr>
      <vt:lpstr>COOL: What’s in a label</vt:lpstr>
      <vt:lpstr>The Issues: Multilateral</vt:lpstr>
      <vt:lpstr>Minding the World</vt:lpstr>
      <vt:lpstr>Fighting ISIL</vt:lpstr>
      <vt:lpstr>Ukraine</vt:lpstr>
      <vt:lpstr>Our North American  Neighbourhood</vt:lpstr>
      <vt:lpstr> NAFTA at 20</vt:lpstr>
      <vt:lpstr>PowerPoint Presentation</vt:lpstr>
      <vt:lpstr>PowerPoint Presentation</vt:lpstr>
      <vt:lpstr>PowerPoint Presentation</vt:lpstr>
      <vt:lpstr>PowerPoint Presentation</vt:lpstr>
    </vt:vector>
  </TitlesOfParts>
  <Company>Historica Foundation of Canada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Robertson</dc:creator>
  <cp:lastModifiedBy>Maureen Boyd</cp:lastModifiedBy>
  <cp:revision>20</cp:revision>
  <dcterms:created xsi:type="dcterms:W3CDTF">2014-11-24T20:13:55Z</dcterms:created>
  <dcterms:modified xsi:type="dcterms:W3CDTF">2014-11-25T18:52:21Z</dcterms:modified>
</cp:coreProperties>
</file>