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9" r:id="rId2"/>
  </p:sldMasterIdLst>
  <p:notesMasterIdLst>
    <p:notesMasterId r:id="rId29"/>
  </p:notesMasterIdLst>
  <p:sldIdLst>
    <p:sldId id="256" r:id="rId3"/>
    <p:sldId id="388" r:id="rId4"/>
    <p:sldId id="350" r:id="rId5"/>
    <p:sldId id="356" r:id="rId6"/>
    <p:sldId id="355" r:id="rId7"/>
    <p:sldId id="354" r:id="rId8"/>
    <p:sldId id="291" r:id="rId9"/>
    <p:sldId id="290" r:id="rId10"/>
    <p:sldId id="292" r:id="rId11"/>
    <p:sldId id="383" r:id="rId12"/>
    <p:sldId id="357" r:id="rId13"/>
    <p:sldId id="293" r:id="rId14"/>
    <p:sldId id="359" r:id="rId15"/>
    <p:sldId id="360" r:id="rId16"/>
    <p:sldId id="361" r:id="rId17"/>
    <p:sldId id="362" r:id="rId18"/>
    <p:sldId id="363" r:id="rId19"/>
    <p:sldId id="385" r:id="rId20"/>
    <p:sldId id="364" r:id="rId21"/>
    <p:sldId id="365" r:id="rId22"/>
    <p:sldId id="366" r:id="rId23"/>
    <p:sldId id="367" r:id="rId24"/>
    <p:sldId id="384" r:id="rId25"/>
    <p:sldId id="368" r:id="rId26"/>
    <p:sldId id="371" r:id="rId27"/>
    <p:sldId id="386"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6" d="100"/>
          <a:sy n="66" d="100"/>
        </p:scale>
        <p:origin x="-150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8C63A9-57EB-4CDD-9C02-59C4BDDFB2EA}" type="datetimeFigureOut">
              <a:rPr lang="en-CA" smtClean="0"/>
              <a:t>29/09/2014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6A7AA3-5E5A-4A3B-ACA2-569C6468BB1D}" type="slidenum">
              <a:rPr lang="en-CA" smtClean="0"/>
              <a:t>‹#›</a:t>
            </a:fld>
            <a:endParaRPr lang="en-CA"/>
          </a:p>
        </p:txBody>
      </p:sp>
    </p:spTree>
    <p:extLst>
      <p:ext uri="{BB962C8B-B14F-4D97-AF65-F5344CB8AC3E}">
        <p14:creationId xmlns:p14="http://schemas.microsoft.com/office/powerpoint/2010/main" val="2565339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4319"/>
            <a:ext cx="8229600" cy="11430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3509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376780C-8F27-4719-9DFF-DD7872711C56}" type="datetime1">
              <a:rPr lang="en-US"/>
              <a:pPr>
                <a:defRPr/>
              </a:pPr>
              <a:t>9/29/2014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F0851B-3EF2-4117-AA5A-BD157FC198AA}" type="slidenum">
              <a:rPr lang="en-US"/>
              <a:pPr>
                <a:defRPr/>
              </a:pPr>
              <a:t>‹#›</a:t>
            </a:fld>
            <a:endParaRPr lang="en-US"/>
          </a:p>
        </p:txBody>
      </p:sp>
    </p:spTree>
    <p:extLst>
      <p:ext uri="{BB962C8B-B14F-4D97-AF65-F5344CB8AC3E}">
        <p14:creationId xmlns:p14="http://schemas.microsoft.com/office/powerpoint/2010/main" val="35182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p:spPr>
        <p:txBody>
          <a:bodyPr/>
          <a:lstStyle>
            <a:lvl1pPr>
              <a:defRPr sz="1800">
                <a:solidFill>
                  <a:schemeClr val="tx1"/>
                </a:solidFill>
              </a:defRPr>
            </a:lvl1pPr>
          </a:lstStyle>
          <a:p>
            <a:pPr>
              <a:defRPr/>
            </a:pPr>
            <a:fld id="{C3DD271B-D0DA-4286-883C-168D6C0E2640}" type="datetime1">
              <a:rPr lang="en-US"/>
              <a:pPr>
                <a:defRPr/>
              </a:pPr>
              <a:t>9/29/2014</a:t>
            </a:fld>
            <a:endParaRPr lang="en-US"/>
          </a:p>
        </p:txBody>
      </p:sp>
      <p:sp>
        <p:nvSpPr>
          <p:cNvPr id="3" name="Footer Placeholder 2"/>
          <p:cNvSpPr>
            <a:spLocks noGrp="1"/>
          </p:cNvSpPr>
          <p:nvPr>
            <p:ph type="ftr" sz="quarter" idx="11"/>
          </p:nvPr>
        </p:nvSpPr>
        <p:spPr>
          <a:xfrm>
            <a:off x="3124200" y="6356350"/>
            <a:ext cx="2895600" cy="365125"/>
          </a:xfrm>
        </p:spPr>
        <p:txBody>
          <a:bodyPr/>
          <a:lstStyle>
            <a:lvl1pPr>
              <a:defRPr sz="1800">
                <a:solidFill>
                  <a:schemeClr val="tx1"/>
                </a:solidFill>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p:spPr>
        <p:txBody>
          <a:bodyPr/>
          <a:lstStyle>
            <a:lvl1pPr>
              <a:defRPr>
                <a:solidFill>
                  <a:schemeClr val="tx1"/>
                </a:solidFill>
              </a:defRPr>
            </a:lvl1pPr>
          </a:lstStyle>
          <a:p>
            <a:pPr>
              <a:defRPr/>
            </a:pPr>
            <a:fld id="{B15135E3-7EB6-4682-A94E-EEB3A8D644A2}" type="slidenum">
              <a:rPr lang="en-US"/>
              <a:pPr>
                <a:defRPr/>
              </a:pPr>
              <a:t>‹#›</a:t>
            </a:fld>
            <a:endParaRPr lang="en-US"/>
          </a:p>
        </p:txBody>
      </p:sp>
    </p:spTree>
    <p:extLst>
      <p:ext uri="{BB962C8B-B14F-4D97-AF65-F5344CB8AC3E}">
        <p14:creationId xmlns:p14="http://schemas.microsoft.com/office/powerpoint/2010/main" val="192809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p:spPr>
        <p:txBody>
          <a:bodyPr/>
          <a:lstStyle>
            <a:lvl1pPr>
              <a:defRPr sz="1800">
                <a:solidFill>
                  <a:schemeClr val="tx1"/>
                </a:solidFill>
              </a:defRPr>
            </a:lvl1pPr>
          </a:lstStyle>
          <a:p>
            <a:pPr>
              <a:defRPr/>
            </a:pPr>
            <a:fld id="{387608E2-53F7-4979-9073-1B53D8A3D8F1}" type="datetime1">
              <a:rPr lang="en-US"/>
              <a:pPr>
                <a:defRPr/>
              </a:pPr>
              <a:t>9/29/2014</a:t>
            </a:fld>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sz="1800">
                <a:solidFill>
                  <a:schemeClr val="tx1"/>
                </a:solidFill>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p:spPr>
        <p:txBody>
          <a:bodyPr/>
          <a:lstStyle>
            <a:lvl1pPr>
              <a:defRPr>
                <a:solidFill>
                  <a:schemeClr val="tx1"/>
                </a:solidFill>
              </a:defRPr>
            </a:lvl1pPr>
          </a:lstStyle>
          <a:p>
            <a:pPr>
              <a:defRPr/>
            </a:pPr>
            <a:fld id="{48594E1A-1196-4CCC-BA60-A0A09AE659B3}" type="slidenum">
              <a:rPr lang="en-US"/>
              <a:pPr>
                <a:defRPr/>
              </a:pPr>
              <a:t>‹#›</a:t>
            </a:fld>
            <a:endParaRPr lang="en-US"/>
          </a:p>
        </p:txBody>
      </p:sp>
    </p:spTree>
    <p:extLst>
      <p:ext uri="{BB962C8B-B14F-4D97-AF65-F5344CB8AC3E}">
        <p14:creationId xmlns:p14="http://schemas.microsoft.com/office/powerpoint/2010/main" val="4891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FDCC941-5ABF-4AA5-ACB7-AD3D04754AAC}" type="datetime1">
              <a:rPr lang="en-US"/>
              <a:pPr>
                <a:defRPr/>
              </a:pPr>
              <a:t>9/29/2014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74962B-7FC0-497B-BA18-719CE9968850}" type="slidenum">
              <a:rPr lang="en-US"/>
              <a:pPr>
                <a:defRPr/>
              </a:pPr>
              <a:t>‹#›</a:t>
            </a:fld>
            <a:endParaRPr lang="en-US"/>
          </a:p>
        </p:txBody>
      </p:sp>
    </p:spTree>
    <p:extLst>
      <p:ext uri="{BB962C8B-B14F-4D97-AF65-F5344CB8AC3E}">
        <p14:creationId xmlns:p14="http://schemas.microsoft.com/office/powerpoint/2010/main" val="85044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20D9ED3-98DE-4B66-A878-F737D85A878D}" type="datetime1">
              <a:rPr lang="en-US"/>
              <a:pPr>
                <a:defRPr/>
              </a:pPr>
              <a:t>9/29/2014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B4D2CC-345C-4E1B-9245-A2399106CF44}" type="slidenum">
              <a:rPr lang="en-US"/>
              <a:pPr>
                <a:defRPr/>
              </a:pPr>
              <a:t>‹#›</a:t>
            </a:fld>
            <a:endParaRPr lang="en-US"/>
          </a:p>
        </p:txBody>
      </p:sp>
    </p:spTree>
    <p:extLst>
      <p:ext uri="{BB962C8B-B14F-4D97-AF65-F5344CB8AC3E}">
        <p14:creationId xmlns:p14="http://schemas.microsoft.com/office/powerpoint/2010/main" val="223067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5E96CCD-3910-4D93-8130-9226405D83E6}" type="datetime1">
              <a:rPr lang="en-US"/>
              <a:pPr>
                <a:defRPr/>
              </a:pPr>
              <a:t>9/29/2014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1DEF15C-A770-45A6-A677-74C8A031551C}" type="slidenum">
              <a:rPr lang="en-US"/>
              <a:pPr>
                <a:defRPr/>
              </a:pPr>
              <a:t>‹#›</a:t>
            </a:fld>
            <a:endParaRPr lang="en-US"/>
          </a:p>
        </p:txBody>
      </p:sp>
    </p:spTree>
    <p:extLst>
      <p:ext uri="{BB962C8B-B14F-4D97-AF65-F5344CB8AC3E}">
        <p14:creationId xmlns:p14="http://schemas.microsoft.com/office/powerpoint/2010/main" val="3550544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26AE7B-7BAA-464A-A0AE-6EB885D920F8}" type="datetime1">
              <a:rPr lang="en-US"/>
              <a:pPr>
                <a:defRPr/>
              </a:pPr>
              <a:t>9/29/2014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6F3813D-4BBA-4AC0-9BAE-B1874C2FE5B5}" type="slidenum">
              <a:rPr lang="en-US"/>
              <a:pPr>
                <a:defRPr/>
              </a:pPr>
              <a:t>‹#›</a:t>
            </a:fld>
            <a:endParaRPr lang="en-US"/>
          </a:p>
        </p:txBody>
      </p:sp>
    </p:spTree>
    <p:extLst>
      <p:ext uri="{BB962C8B-B14F-4D97-AF65-F5344CB8AC3E}">
        <p14:creationId xmlns:p14="http://schemas.microsoft.com/office/powerpoint/2010/main" val="3465657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6A0F4B-6717-4C28-974F-934A884E7867}" type="datetime1">
              <a:rPr lang="en-US"/>
              <a:pPr>
                <a:defRPr/>
              </a:pPr>
              <a:t>9/29/2014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34293CA-5DE0-4279-8947-98A16ABDB4E0}" type="slidenum">
              <a:rPr lang="en-US"/>
              <a:pPr>
                <a:defRPr/>
              </a:pPr>
              <a:t>‹#›</a:t>
            </a:fld>
            <a:endParaRPr lang="en-US"/>
          </a:p>
        </p:txBody>
      </p:sp>
    </p:spTree>
    <p:extLst>
      <p:ext uri="{BB962C8B-B14F-4D97-AF65-F5344CB8AC3E}">
        <p14:creationId xmlns:p14="http://schemas.microsoft.com/office/powerpoint/2010/main" val="413443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99F858-577E-494C-8ADC-45D7B6FFF2C7}" type="datetime1">
              <a:rPr lang="en-US"/>
              <a:pPr>
                <a:defRPr/>
              </a:pPr>
              <a:t>9/29/2014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F5C20F-70F2-4D3E-BF17-C657A8961851}" type="slidenum">
              <a:rPr lang="en-US"/>
              <a:pPr>
                <a:defRPr/>
              </a:pPr>
              <a:t>‹#›</a:t>
            </a:fld>
            <a:endParaRPr lang="en-US"/>
          </a:p>
        </p:txBody>
      </p:sp>
    </p:spTree>
    <p:extLst>
      <p:ext uri="{BB962C8B-B14F-4D97-AF65-F5344CB8AC3E}">
        <p14:creationId xmlns:p14="http://schemas.microsoft.com/office/powerpoint/2010/main" val="290378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57200"/>
            <a:ext cx="4038600" cy="5010284"/>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57200"/>
            <a:ext cx="4038600" cy="5010284"/>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p:spPr>
        <p:txBody>
          <a:bodyPr/>
          <a:lstStyle>
            <a:lvl1pPr>
              <a:defRPr sz="1800">
                <a:solidFill>
                  <a:schemeClr val="tx1"/>
                </a:solidFill>
              </a:defRPr>
            </a:lvl1pPr>
          </a:lstStyle>
          <a:p>
            <a:pPr>
              <a:defRPr/>
            </a:pPr>
            <a:fld id="{47624889-CC3C-4F48-8CEA-8C1C14AA94C0}" type="datetime1">
              <a:rPr lang="en-US"/>
              <a:pPr>
                <a:defRPr/>
              </a:pPr>
              <a:t>9/29/2014</a:t>
            </a:fld>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sz="1800">
                <a:solidFill>
                  <a:schemeClr val="tx1"/>
                </a:solidFill>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p:spPr>
        <p:txBody>
          <a:bodyPr/>
          <a:lstStyle>
            <a:lvl1pPr>
              <a:defRPr>
                <a:solidFill>
                  <a:schemeClr val="tx1"/>
                </a:solidFill>
              </a:defRPr>
            </a:lvl1pPr>
          </a:lstStyle>
          <a:p>
            <a:pPr>
              <a:defRPr/>
            </a:pPr>
            <a:fld id="{D2CDADDD-EF9F-402E-8C4D-22A283961B4E}" type="slidenum">
              <a:rPr lang="en-US"/>
              <a:pPr>
                <a:defRPr/>
              </a:pPr>
              <a:t>‹#›</a:t>
            </a:fld>
            <a:endParaRPr lang="en-US"/>
          </a:p>
        </p:txBody>
      </p:sp>
    </p:spTree>
    <p:extLst>
      <p:ext uri="{BB962C8B-B14F-4D97-AF65-F5344CB8AC3E}">
        <p14:creationId xmlns:p14="http://schemas.microsoft.com/office/powerpoint/2010/main" val="183185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294887"/>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457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294887"/>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p:spPr>
        <p:txBody>
          <a:bodyPr/>
          <a:lstStyle>
            <a:lvl1pPr>
              <a:defRPr sz="1800">
                <a:solidFill>
                  <a:schemeClr val="tx1"/>
                </a:solidFill>
              </a:defRPr>
            </a:lvl1pPr>
          </a:lstStyle>
          <a:p>
            <a:pPr>
              <a:defRPr/>
            </a:pPr>
            <a:fld id="{5C836BC7-6D15-44C1-B40D-D03918C076DD}" type="datetime1">
              <a:rPr lang="en-US"/>
              <a:pPr>
                <a:defRPr/>
              </a:pPr>
              <a:t>9/29/2014</a:t>
            </a:fld>
            <a:endParaRPr lang="en-US"/>
          </a:p>
        </p:txBody>
      </p:sp>
      <p:sp>
        <p:nvSpPr>
          <p:cNvPr id="8" name="Footer Placeholder 7"/>
          <p:cNvSpPr>
            <a:spLocks noGrp="1"/>
          </p:cNvSpPr>
          <p:nvPr>
            <p:ph type="ftr" sz="quarter" idx="11"/>
          </p:nvPr>
        </p:nvSpPr>
        <p:spPr>
          <a:xfrm>
            <a:off x="3124200" y="6356350"/>
            <a:ext cx="2895600" cy="365125"/>
          </a:xfrm>
        </p:spPr>
        <p:txBody>
          <a:bodyPr/>
          <a:lstStyle>
            <a:lvl1pPr>
              <a:defRPr sz="1800">
                <a:solidFill>
                  <a:schemeClr val="tx1"/>
                </a:solidFill>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p:spPr>
        <p:txBody>
          <a:bodyPr/>
          <a:lstStyle>
            <a:lvl1pPr>
              <a:defRPr>
                <a:solidFill>
                  <a:schemeClr val="tx1"/>
                </a:solidFill>
              </a:defRPr>
            </a:lvl1pPr>
          </a:lstStyle>
          <a:p>
            <a:pPr>
              <a:defRPr/>
            </a:pPr>
            <a:fld id="{89D3FA60-2DCB-41A8-BE4F-9F0B62F34B89}" type="slidenum">
              <a:rPr lang="en-US"/>
              <a:pPr>
                <a:defRPr/>
              </a:pPr>
              <a:t>‹#›</a:t>
            </a:fld>
            <a:endParaRPr lang="en-US"/>
          </a:p>
        </p:txBody>
      </p:sp>
    </p:spTree>
    <p:extLst>
      <p:ext uri="{BB962C8B-B14F-4D97-AF65-F5344CB8AC3E}">
        <p14:creationId xmlns:p14="http://schemas.microsoft.com/office/powerpoint/2010/main" val="213545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10.xml"/><Relationship Id="rId7" Type="http://schemas.openxmlformats.org/officeDocument/2006/relationships/image" Target="../media/image2.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5.jpeg"/><Relationship Id="rId5"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513513"/>
            <a:ext cx="2133600" cy="365125"/>
          </a:xfrm>
          <a:prstGeom prst="rect">
            <a:avLst/>
          </a:prstGeom>
        </p:spPr>
        <p:txBody>
          <a:bodyPr vert="horz" wrap="square" lIns="91440" tIns="45720" rIns="91440" bIns="45720" numCol="1" anchor="ctr" anchorCtr="0" compatLnSpc="1">
            <a:prstTxWarp prst="textNoShape">
              <a:avLst/>
            </a:prstTxWarp>
          </a:bodyPr>
          <a:lstStyle>
            <a:lvl1pPr>
              <a:defRPr sz="800">
                <a:solidFill>
                  <a:srgbClr val="D1CECB"/>
                </a:solidFill>
                <a:latin typeface="Calibri" pitchFamily="4" charset="0"/>
              </a:defRPr>
            </a:lvl1pPr>
          </a:lstStyle>
          <a:p>
            <a:pPr>
              <a:defRPr/>
            </a:pPr>
            <a:fld id="{CD5C9A8F-1E3E-4949-B1F7-6205ACE6D5A1}" type="datetime1">
              <a:rPr lang="en-US"/>
              <a:pPr>
                <a:defRPr/>
              </a:pPr>
              <a:t>9/29/2014</a:t>
            </a:fld>
            <a:endParaRPr lang="en-US"/>
          </a:p>
        </p:txBody>
      </p:sp>
      <p:sp>
        <p:nvSpPr>
          <p:cNvPr id="5" name="Footer Placeholder 4"/>
          <p:cNvSpPr>
            <a:spLocks noGrp="1"/>
          </p:cNvSpPr>
          <p:nvPr>
            <p:ph type="ftr" sz="quarter" idx="3"/>
          </p:nvPr>
        </p:nvSpPr>
        <p:spPr>
          <a:xfrm>
            <a:off x="3124200" y="6513513"/>
            <a:ext cx="289560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bg2"/>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513513"/>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bg2"/>
                </a:solidFill>
                <a:latin typeface="Calibri" pitchFamily="4" charset="0"/>
              </a:defRPr>
            </a:lvl1pPr>
          </a:lstStyle>
          <a:p>
            <a:pPr>
              <a:defRPr/>
            </a:pPr>
            <a:fld id="{4906E101-1699-4F6F-A142-8E3045CE87D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Lst>
  <p:txStyles>
    <p:titleStyle>
      <a:lvl1pPr algn="ctr" defTabSz="457200" rtl="0" eaLnBrk="0" fontAlgn="base" hangingPunct="0">
        <a:spcBef>
          <a:spcPct val="0"/>
        </a:spcBef>
        <a:spcAft>
          <a:spcPct val="0"/>
        </a:spcAft>
        <a:defRPr sz="3200" b="1" kern="1200">
          <a:solidFill>
            <a:srgbClr val="19B4F1"/>
          </a:solidFill>
          <a:latin typeface="+mj-lt"/>
          <a:ea typeface="ＭＳ Ｐゴシック" pitchFamily="4" charset="-128"/>
          <a:cs typeface="+mj-cs"/>
        </a:defRPr>
      </a:lvl1pPr>
      <a:lvl2pPr algn="ctr" defTabSz="457200" rtl="0" eaLnBrk="0" fontAlgn="base" hangingPunct="0">
        <a:spcBef>
          <a:spcPct val="0"/>
        </a:spcBef>
        <a:spcAft>
          <a:spcPct val="0"/>
        </a:spcAft>
        <a:defRPr sz="3200" b="1">
          <a:solidFill>
            <a:srgbClr val="19B4F1"/>
          </a:solidFill>
          <a:latin typeface="Calibri" pitchFamily="4" charset="0"/>
          <a:ea typeface="ＭＳ Ｐゴシック" pitchFamily="4" charset="-128"/>
        </a:defRPr>
      </a:lvl2pPr>
      <a:lvl3pPr algn="ctr" defTabSz="457200" rtl="0" eaLnBrk="0" fontAlgn="base" hangingPunct="0">
        <a:spcBef>
          <a:spcPct val="0"/>
        </a:spcBef>
        <a:spcAft>
          <a:spcPct val="0"/>
        </a:spcAft>
        <a:defRPr sz="3200" b="1">
          <a:solidFill>
            <a:srgbClr val="19B4F1"/>
          </a:solidFill>
          <a:latin typeface="Calibri" pitchFamily="4" charset="0"/>
          <a:ea typeface="ＭＳ Ｐゴシック" pitchFamily="4" charset="-128"/>
        </a:defRPr>
      </a:lvl3pPr>
      <a:lvl4pPr algn="ctr" defTabSz="457200" rtl="0" eaLnBrk="0" fontAlgn="base" hangingPunct="0">
        <a:spcBef>
          <a:spcPct val="0"/>
        </a:spcBef>
        <a:spcAft>
          <a:spcPct val="0"/>
        </a:spcAft>
        <a:defRPr sz="3200" b="1">
          <a:solidFill>
            <a:srgbClr val="19B4F1"/>
          </a:solidFill>
          <a:latin typeface="Calibri" pitchFamily="4" charset="0"/>
          <a:ea typeface="ＭＳ Ｐゴシック" pitchFamily="4" charset="-128"/>
        </a:defRPr>
      </a:lvl4pPr>
      <a:lvl5pPr algn="ctr" defTabSz="457200" rtl="0" eaLnBrk="0" fontAlgn="base" hangingPunct="0">
        <a:spcBef>
          <a:spcPct val="0"/>
        </a:spcBef>
        <a:spcAft>
          <a:spcPct val="0"/>
        </a:spcAft>
        <a:defRPr sz="3200" b="1">
          <a:solidFill>
            <a:srgbClr val="19B4F1"/>
          </a:solidFill>
          <a:latin typeface="Calibri" pitchFamily="4" charset="0"/>
          <a:ea typeface="ＭＳ Ｐゴシック" pitchFamily="4" charset="-128"/>
        </a:defRPr>
      </a:lvl5pPr>
      <a:lvl6pPr marL="457200" algn="ctr" defTabSz="457200" rtl="0" fontAlgn="base">
        <a:spcBef>
          <a:spcPct val="0"/>
        </a:spcBef>
        <a:spcAft>
          <a:spcPct val="0"/>
        </a:spcAft>
        <a:defRPr sz="3200" b="1">
          <a:solidFill>
            <a:srgbClr val="19B4F1"/>
          </a:solidFill>
          <a:latin typeface="Calibri" pitchFamily="4" charset="0"/>
          <a:ea typeface="ＭＳ Ｐゴシック" pitchFamily="4" charset="-128"/>
        </a:defRPr>
      </a:lvl6pPr>
      <a:lvl7pPr marL="914400" algn="ctr" defTabSz="457200" rtl="0" fontAlgn="base">
        <a:spcBef>
          <a:spcPct val="0"/>
        </a:spcBef>
        <a:spcAft>
          <a:spcPct val="0"/>
        </a:spcAft>
        <a:defRPr sz="3200" b="1">
          <a:solidFill>
            <a:srgbClr val="19B4F1"/>
          </a:solidFill>
          <a:latin typeface="Calibri" pitchFamily="4" charset="0"/>
          <a:ea typeface="ＭＳ Ｐゴシック" pitchFamily="4" charset="-128"/>
        </a:defRPr>
      </a:lvl7pPr>
      <a:lvl8pPr marL="1371600" algn="ctr" defTabSz="457200" rtl="0" fontAlgn="base">
        <a:spcBef>
          <a:spcPct val="0"/>
        </a:spcBef>
        <a:spcAft>
          <a:spcPct val="0"/>
        </a:spcAft>
        <a:defRPr sz="3200" b="1">
          <a:solidFill>
            <a:srgbClr val="19B4F1"/>
          </a:solidFill>
          <a:latin typeface="Calibri" pitchFamily="4" charset="0"/>
          <a:ea typeface="ＭＳ Ｐゴシック" pitchFamily="4" charset="-128"/>
        </a:defRPr>
      </a:lvl8pPr>
      <a:lvl9pPr marL="1828800" algn="ctr" defTabSz="457200" rtl="0" fontAlgn="base">
        <a:spcBef>
          <a:spcPct val="0"/>
        </a:spcBef>
        <a:spcAft>
          <a:spcPct val="0"/>
        </a:spcAft>
        <a:defRPr sz="3200" b="1">
          <a:solidFill>
            <a:srgbClr val="19B4F1"/>
          </a:solidFill>
          <a:latin typeface="Calibri" pitchFamily="4" charset="0"/>
          <a:ea typeface="ＭＳ Ｐゴシック" pitchFamily="4" charset="-128"/>
        </a:defRPr>
      </a:lvl9pPr>
    </p:titleStyle>
    <p:bodyStyle>
      <a:lvl1pPr marL="342900" indent="-342900" algn="l" defTabSz="457200" rtl="0" eaLnBrk="0" fontAlgn="base" hangingPunct="0">
        <a:spcBef>
          <a:spcPct val="20000"/>
        </a:spcBef>
        <a:spcAft>
          <a:spcPct val="0"/>
        </a:spcAft>
        <a:buSzPct val="100000"/>
        <a:buBlip>
          <a:blip r:embed="rId10"/>
        </a:buBlip>
        <a:defRPr sz="2400" kern="1200">
          <a:solidFill>
            <a:schemeClr val="tx1"/>
          </a:solidFill>
          <a:latin typeface="+mn-lt"/>
          <a:ea typeface="ＭＳ Ｐゴシック" pitchFamily="4" charset="-128"/>
          <a:cs typeface="+mn-cs"/>
        </a:defRPr>
      </a:lvl1pPr>
      <a:lvl2pPr marL="742950" indent="-285750" algn="l" defTabSz="457200" rtl="0" eaLnBrk="0" fontAlgn="base" hangingPunct="0">
        <a:spcBef>
          <a:spcPct val="20000"/>
        </a:spcBef>
        <a:spcAft>
          <a:spcPct val="0"/>
        </a:spcAft>
        <a:buSzPct val="100000"/>
        <a:buBlip>
          <a:blip r:embed="rId11"/>
        </a:buBlip>
        <a:defRPr sz="2000" kern="1200">
          <a:solidFill>
            <a:schemeClr val="tx1"/>
          </a:solidFill>
          <a:latin typeface="+mn-lt"/>
          <a:ea typeface="ＭＳ Ｐゴシック" pitchFamily="4" charset="-128"/>
          <a:cs typeface="+mn-cs"/>
        </a:defRPr>
      </a:lvl2pPr>
      <a:lvl3pPr marL="1143000" indent="-228600" algn="l" defTabSz="457200" rtl="0" eaLnBrk="0" fontAlgn="base" hangingPunct="0">
        <a:spcBef>
          <a:spcPct val="20000"/>
        </a:spcBef>
        <a:spcAft>
          <a:spcPct val="0"/>
        </a:spcAft>
        <a:buSzPct val="100000"/>
        <a:buBlip>
          <a:blip r:embed="rId12"/>
        </a:buBlip>
        <a:defRPr kern="1200">
          <a:solidFill>
            <a:schemeClr val="tx1"/>
          </a:solidFill>
          <a:latin typeface="+mn-lt"/>
          <a:ea typeface="ＭＳ Ｐゴシック" pitchFamily="4" charset="-128"/>
          <a:cs typeface="+mn-cs"/>
        </a:defRPr>
      </a:lvl3pPr>
      <a:lvl4pPr marL="1600200" indent="-228600" algn="l" defTabSz="457200" rtl="0" eaLnBrk="0" fontAlgn="base" hangingPunct="0">
        <a:spcBef>
          <a:spcPct val="20000"/>
        </a:spcBef>
        <a:spcAft>
          <a:spcPct val="0"/>
        </a:spcAft>
        <a:buSzPct val="100000"/>
        <a:buBlip>
          <a:blip r:embed="rId12"/>
        </a:buBlip>
        <a:defRPr sz="1600" kern="1200">
          <a:solidFill>
            <a:schemeClr val="tx1"/>
          </a:solidFill>
          <a:latin typeface="+mn-lt"/>
          <a:ea typeface="ＭＳ Ｐゴシック" pitchFamily="4" charset="-128"/>
          <a:cs typeface="+mn-cs"/>
        </a:defRPr>
      </a:lvl4pPr>
      <a:lvl5pPr marL="2057400" indent="-228600" algn="l" defTabSz="457200" rtl="0" eaLnBrk="0" fontAlgn="base" hangingPunct="0">
        <a:spcBef>
          <a:spcPct val="20000"/>
        </a:spcBef>
        <a:spcAft>
          <a:spcPct val="0"/>
        </a:spcAft>
        <a:buSzPct val="100000"/>
        <a:buBlip>
          <a:blip r:embed="rId12"/>
        </a:buBlip>
        <a:defRPr sz="1600" kern="1200">
          <a:solidFill>
            <a:schemeClr val="tx1"/>
          </a:solidFill>
          <a:latin typeface="+mn-lt"/>
          <a:ea typeface="ＭＳ Ｐゴシック" pitchFamily="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2050" name="Text Placeholder 2"/>
          <p:cNvSpPr>
            <a:spLocks noGrp="1"/>
          </p:cNvSpPr>
          <p:nvPr>
            <p:ph type="body" idx="1"/>
          </p:nvPr>
        </p:nvSpPr>
        <p:spPr bwMode="auto">
          <a:xfrm>
            <a:off x="457200" y="457200"/>
            <a:ext cx="8229600"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513513"/>
            <a:ext cx="2133600" cy="365125"/>
          </a:xfrm>
          <a:prstGeom prst="rect">
            <a:avLst/>
          </a:prstGeom>
        </p:spPr>
        <p:txBody>
          <a:bodyPr vert="horz" wrap="square" lIns="91440" tIns="45720" rIns="91440" bIns="45720" numCol="1" anchor="ctr" anchorCtr="0" compatLnSpc="1">
            <a:prstTxWarp prst="textNoShape">
              <a:avLst/>
            </a:prstTxWarp>
          </a:bodyPr>
          <a:lstStyle>
            <a:lvl1pPr>
              <a:defRPr sz="800">
                <a:solidFill>
                  <a:srgbClr val="D1CECB"/>
                </a:solidFill>
                <a:latin typeface="Calibri" pitchFamily="4" charset="0"/>
              </a:defRPr>
            </a:lvl1pPr>
          </a:lstStyle>
          <a:p>
            <a:pPr>
              <a:defRPr/>
            </a:pPr>
            <a:fld id="{2620495F-E7BD-4D94-89B8-470564A27098}" type="datetime1">
              <a:rPr lang="en-US"/>
              <a:pPr>
                <a:defRPr/>
              </a:pPr>
              <a:t>9/29/2014</a:t>
            </a:fld>
            <a:endParaRPr lang="en-US"/>
          </a:p>
        </p:txBody>
      </p:sp>
      <p:sp>
        <p:nvSpPr>
          <p:cNvPr id="8" name="Footer Placeholder 4"/>
          <p:cNvSpPr>
            <a:spLocks noGrp="1"/>
          </p:cNvSpPr>
          <p:nvPr>
            <p:ph type="ftr" sz="quarter" idx="3"/>
          </p:nvPr>
        </p:nvSpPr>
        <p:spPr>
          <a:xfrm>
            <a:off x="3124200" y="6513513"/>
            <a:ext cx="2895600" cy="365125"/>
          </a:xfrm>
          <a:prstGeom prst="rect">
            <a:avLst/>
          </a:prstGeom>
        </p:spPr>
        <p:txBody>
          <a:bodyPr anchor="ctr"/>
          <a:lstStyle>
            <a:lvl1pPr marL="0" marR="0" indent="0" algn="ctr" defTabSz="457200" rtl="0" eaLnBrk="1" fontAlgn="auto" latinLnBrk="0" hangingPunct="1">
              <a:lnSpc>
                <a:spcPct val="100000"/>
              </a:lnSpc>
              <a:spcBef>
                <a:spcPts val="0"/>
              </a:spcBef>
              <a:spcAft>
                <a:spcPts val="0"/>
              </a:spcAft>
              <a:buClrTx/>
              <a:buSzTx/>
              <a:buFontTx/>
              <a:buNone/>
              <a:tabLst/>
              <a:defRPr sz="1000">
                <a:solidFill>
                  <a:srgbClr val="FFFFFF"/>
                </a:solidFill>
                <a:latin typeface="+mn-lt"/>
                <a:ea typeface="+mn-ea"/>
              </a:defRPr>
            </a:lvl1pPr>
          </a:lstStyle>
          <a:p>
            <a:pPr>
              <a:defRPr/>
            </a:pPr>
            <a:endParaRPr lang="en-US"/>
          </a:p>
        </p:txBody>
      </p:sp>
      <p:sp>
        <p:nvSpPr>
          <p:cNvPr id="9" name="Slide Number Placeholder 5"/>
          <p:cNvSpPr>
            <a:spLocks noGrp="1"/>
          </p:cNvSpPr>
          <p:nvPr>
            <p:ph type="sldNum" sz="quarter" idx="4"/>
          </p:nvPr>
        </p:nvSpPr>
        <p:spPr>
          <a:xfrm>
            <a:off x="6553200" y="6513513"/>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Calibri" pitchFamily="4" charset="0"/>
              </a:defRPr>
            </a:lvl1pPr>
          </a:lstStyle>
          <a:p>
            <a:pPr>
              <a:defRPr/>
            </a:pPr>
            <a:fld id="{F37C39AE-114E-4D17-A6AA-6141E33F0F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Lst>
  <p:txStyles>
    <p:titleStyle>
      <a:lvl1pPr algn="ctr" defTabSz="457200" rtl="0" eaLnBrk="0" fontAlgn="base" hangingPunct="0">
        <a:spcBef>
          <a:spcPct val="0"/>
        </a:spcBef>
        <a:spcAft>
          <a:spcPct val="0"/>
        </a:spcAft>
        <a:defRPr sz="3600" b="1" kern="1200">
          <a:solidFill>
            <a:schemeClr val="tx1"/>
          </a:solidFill>
          <a:latin typeface="+mj-lt"/>
          <a:ea typeface="ＭＳ Ｐゴシック" pitchFamily="4" charset="-128"/>
          <a:cs typeface="+mj-cs"/>
        </a:defRPr>
      </a:lvl1pPr>
      <a:lvl2pPr algn="ctr" defTabSz="457200" rtl="0" eaLnBrk="0" fontAlgn="base" hangingPunct="0">
        <a:spcBef>
          <a:spcPct val="0"/>
        </a:spcBef>
        <a:spcAft>
          <a:spcPct val="0"/>
        </a:spcAft>
        <a:defRPr sz="3600" b="1">
          <a:solidFill>
            <a:schemeClr val="tx1"/>
          </a:solidFill>
          <a:latin typeface="Calibri" pitchFamily="4" charset="0"/>
          <a:ea typeface="ＭＳ Ｐゴシック" pitchFamily="4" charset="-128"/>
        </a:defRPr>
      </a:lvl2pPr>
      <a:lvl3pPr algn="ctr" defTabSz="457200" rtl="0" eaLnBrk="0" fontAlgn="base" hangingPunct="0">
        <a:spcBef>
          <a:spcPct val="0"/>
        </a:spcBef>
        <a:spcAft>
          <a:spcPct val="0"/>
        </a:spcAft>
        <a:defRPr sz="3600" b="1">
          <a:solidFill>
            <a:schemeClr val="tx1"/>
          </a:solidFill>
          <a:latin typeface="Calibri" pitchFamily="4" charset="0"/>
          <a:ea typeface="ＭＳ Ｐゴシック" pitchFamily="4" charset="-128"/>
        </a:defRPr>
      </a:lvl3pPr>
      <a:lvl4pPr algn="ctr" defTabSz="457200" rtl="0" eaLnBrk="0" fontAlgn="base" hangingPunct="0">
        <a:spcBef>
          <a:spcPct val="0"/>
        </a:spcBef>
        <a:spcAft>
          <a:spcPct val="0"/>
        </a:spcAft>
        <a:defRPr sz="3600" b="1">
          <a:solidFill>
            <a:schemeClr val="tx1"/>
          </a:solidFill>
          <a:latin typeface="Calibri" pitchFamily="4" charset="0"/>
          <a:ea typeface="ＭＳ Ｐゴシック" pitchFamily="4" charset="-128"/>
        </a:defRPr>
      </a:lvl4pPr>
      <a:lvl5pPr algn="ctr" defTabSz="457200" rtl="0" eaLnBrk="0" fontAlgn="base" hangingPunct="0">
        <a:spcBef>
          <a:spcPct val="0"/>
        </a:spcBef>
        <a:spcAft>
          <a:spcPct val="0"/>
        </a:spcAft>
        <a:defRPr sz="3600" b="1">
          <a:solidFill>
            <a:schemeClr val="tx1"/>
          </a:solidFill>
          <a:latin typeface="Calibri" pitchFamily="4" charset="0"/>
          <a:ea typeface="ＭＳ Ｐゴシック" pitchFamily="4" charset="-128"/>
        </a:defRPr>
      </a:lvl5pPr>
      <a:lvl6pPr marL="457200" algn="ctr" defTabSz="457200" rtl="0" fontAlgn="base">
        <a:spcBef>
          <a:spcPct val="0"/>
        </a:spcBef>
        <a:spcAft>
          <a:spcPct val="0"/>
        </a:spcAft>
        <a:defRPr sz="3600" b="1">
          <a:solidFill>
            <a:schemeClr val="tx1"/>
          </a:solidFill>
          <a:latin typeface="Calibri" pitchFamily="4" charset="0"/>
          <a:ea typeface="ＭＳ Ｐゴシック" pitchFamily="4" charset="-128"/>
        </a:defRPr>
      </a:lvl6pPr>
      <a:lvl7pPr marL="914400" algn="ctr" defTabSz="457200" rtl="0" fontAlgn="base">
        <a:spcBef>
          <a:spcPct val="0"/>
        </a:spcBef>
        <a:spcAft>
          <a:spcPct val="0"/>
        </a:spcAft>
        <a:defRPr sz="3600" b="1">
          <a:solidFill>
            <a:schemeClr val="tx1"/>
          </a:solidFill>
          <a:latin typeface="Calibri" pitchFamily="4" charset="0"/>
          <a:ea typeface="ＭＳ Ｐゴシック" pitchFamily="4" charset="-128"/>
        </a:defRPr>
      </a:lvl7pPr>
      <a:lvl8pPr marL="1371600" algn="ctr" defTabSz="457200" rtl="0" fontAlgn="base">
        <a:spcBef>
          <a:spcPct val="0"/>
        </a:spcBef>
        <a:spcAft>
          <a:spcPct val="0"/>
        </a:spcAft>
        <a:defRPr sz="3600" b="1">
          <a:solidFill>
            <a:schemeClr val="tx1"/>
          </a:solidFill>
          <a:latin typeface="Calibri" pitchFamily="4" charset="0"/>
          <a:ea typeface="ＭＳ Ｐゴシック" pitchFamily="4" charset="-128"/>
        </a:defRPr>
      </a:lvl8pPr>
      <a:lvl9pPr marL="1828800" algn="ctr" defTabSz="457200" rtl="0" fontAlgn="base">
        <a:spcBef>
          <a:spcPct val="0"/>
        </a:spcBef>
        <a:spcAft>
          <a:spcPct val="0"/>
        </a:spcAft>
        <a:defRPr sz="3600" b="1">
          <a:solidFill>
            <a:schemeClr val="tx1"/>
          </a:solidFill>
          <a:latin typeface="Calibri" pitchFamily="4" charset="0"/>
          <a:ea typeface="ＭＳ Ｐゴシック" pitchFamily="4" charset="-128"/>
        </a:defRPr>
      </a:lvl9pPr>
    </p:titleStyle>
    <p:bodyStyle>
      <a:lvl1pPr marL="342900" indent="-342900" algn="l" defTabSz="457200" rtl="0" eaLnBrk="0" fontAlgn="base" hangingPunct="0">
        <a:spcBef>
          <a:spcPct val="20000"/>
        </a:spcBef>
        <a:spcAft>
          <a:spcPct val="0"/>
        </a:spcAft>
        <a:buSzPct val="100000"/>
        <a:buBlip>
          <a:blip r:embed="rId7"/>
        </a:buBlip>
        <a:defRPr sz="2400" kern="1200">
          <a:solidFill>
            <a:schemeClr val="tx1"/>
          </a:solidFill>
          <a:latin typeface="+mn-lt"/>
          <a:ea typeface="ＭＳ Ｐゴシック" pitchFamily="4" charset="-128"/>
          <a:cs typeface="+mn-cs"/>
        </a:defRPr>
      </a:lvl1pPr>
      <a:lvl2pPr marL="742950" indent="-285750" algn="l" defTabSz="457200" rtl="0" eaLnBrk="0" fontAlgn="base" hangingPunct="0">
        <a:spcBef>
          <a:spcPct val="20000"/>
        </a:spcBef>
        <a:spcAft>
          <a:spcPct val="0"/>
        </a:spcAft>
        <a:buSzPct val="100000"/>
        <a:buBlip>
          <a:blip r:embed="rId8"/>
        </a:buBlip>
        <a:defRPr sz="2000" kern="1200">
          <a:solidFill>
            <a:schemeClr val="tx1"/>
          </a:solidFill>
          <a:latin typeface="+mn-lt"/>
          <a:ea typeface="ＭＳ Ｐゴシック" pitchFamily="4" charset="-128"/>
          <a:cs typeface="+mn-cs"/>
        </a:defRPr>
      </a:lvl2pPr>
      <a:lvl3pPr marL="1143000" indent="-228600" algn="l" defTabSz="457200" rtl="0" eaLnBrk="0" fontAlgn="base" hangingPunct="0">
        <a:spcBef>
          <a:spcPct val="20000"/>
        </a:spcBef>
        <a:spcAft>
          <a:spcPct val="0"/>
        </a:spcAft>
        <a:buSzPct val="100000"/>
        <a:buBlip>
          <a:blip r:embed="rId9"/>
        </a:buBlip>
        <a:defRPr kern="1200">
          <a:solidFill>
            <a:schemeClr val="tx1"/>
          </a:solidFill>
          <a:latin typeface="+mn-lt"/>
          <a:ea typeface="ＭＳ Ｐゴシック" pitchFamily="4" charset="-128"/>
          <a:cs typeface="+mn-cs"/>
        </a:defRPr>
      </a:lvl3pPr>
      <a:lvl4pPr marL="1600200" indent="-228600" algn="l" defTabSz="457200" rtl="0" eaLnBrk="0" fontAlgn="base" hangingPunct="0">
        <a:spcBef>
          <a:spcPct val="20000"/>
        </a:spcBef>
        <a:spcAft>
          <a:spcPct val="0"/>
        </a:spcAft>
        <a:buSzPct val="100000"/>
        <a:buBlip>
          <a:blip r:embed="rId9"/>
        </a:buBlip>
        <a:defRPr sz="1600" kern="1200">
          <a:solidFill>
            <a:schemeClr val="tx1"/>
          </a:solidFill>
          <a:latin typeface="+mn-lt"/>
          <a:ea typeface="ＭＳ Ｐゴシック" pitchFamily="4" charset="-128"/>
          <a:cs typeface="+mn-cs"/>
        </a:defRPr>
      </a:lvl4pPr>
      <a:lvl5pPr marL="2057400" indent="-228600" algn="l" defTabSz="457200" rtl="0" eaLnBrk="0" fontAlgn="base" hangingPunct="0">
        <a:spcBef>
          <a:spcPct val="20000"/>
        </a:spcBef>
        <a:spcAft>
          <a:spcPct val="0"/>
        </a:spcAft>
        <a:buSzPct val="100000"/>
        <a:buBlip>
          <a:blip r:embed="rId9"/>
        </a:buBlip>
        <a:defRPr sz="1600" kern="1200">
          <a:solidFill>
            <a:schemeClr val="tx1"/>
          </a:solidFill>
          <a:latin typeface="+mn-lt"/>
          <a:ea typeface="ＭＳ Ｐゴシック" pitchFamily="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indfacts.c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Title 1"/>
          <p:cNvSpPr>
            <a:spLocks noGrp="1"/>
          </p:cNvSpPr>
          <p:nvPr>
            <p:ph type="ctrTitle"/>
          </p:nvPr>
        </p:nvSpPr>
        <p:spPr>
          <a:xfrm>
            <a:off x="157018" y="660400"/>
            <a:ext cx="7813964" cy="1933575"/>
          </a:xfrm>
        </p:spPr>
        <p:txBody>
          <a:bodyPr/>
          <a:lstStyle/>
          <a:p>
            <a:pPr algn="l" eaLnBrk="1" hangingPunct="1"/>
            <a:r>
              <a:rPr lang="en-US" altLang="en-US" sz="3600" dirty="0" smtClean="0"/>
              <a:t>Wind Energy: Diversifying Canada’s Electricity Markets</a:t>
            </a:r>
            <a:br>
              <a:rPr lang="en-US" altLang="en-US" sz="3600" dirty="0" smtClean="0"/>
            </a:br>
            <a:endParaRPr lang="en-US" altLang="en-US" sz="3600" dirty="0" smtClean="0"/>
          </a:p>
        </p:txBody>
      </p:sp>
      <p:sp>
        <p:nvSpPr>
          <p:cNvPr id="7171" name="Subtitle 2"/>
          <p:cNvSpPr>
            <a:spLocks noGrp="1"/>
          </p:cNvSpPr>
          <p:nvPr>
            <p:ph type="subTitle" idx="1"/>
          </p:nvPr>
        </p:nvSpPr>
        <p:spPr>
          <a:xfrm>
            <a:off x="0" y="2674938"/>
            <a:ext cx="5985164" cy="1169987"/>
          </a:xfrm>
        </p:spPr>
        <p:txBody>
          <a:bodyPr/>
          <a:lstStyle/>
          <a:p>
            <a:pPr algn="l" eaLnBrk="1" hangingPunct="1"/>
            <a:r>
              <a:rPr lang="en-US" altLang="en-US" dirty="0" smtClean="0">
                <a:solidFill>
                  <a:srgbClr val="898989"/>
                </a:solidFill>
              </a:rPr>
              <a:t>Robert Hornung, </a:t>
            </a:r>
            <a:r>
              <a:rPr lang="en-US" altLang="en-US" dirty="0" err="1" smtClean="0">
                <a:solidFill>
                  <a:srgbClr val="898989"/>
                </a:solidFill>
              </a:rPr>
              <a:t>CanWEA</a:t>
            </a:r>
            <a:endParaRPr lang="en-US" altLang="en-US" dirty="0" smtClean="0">
              <a:solidFill>
                <a:srgbClr val="898989"/>
              </a:solidFill>
            </a:endParaRPr>
          </a:p>
          <a:p>
            <a:pPr algn="l" eaLnBrk="1" hangingPunct="1"/>
            <a:r>
              <a:rPr lang="en-US" altLang="en-US" dirty="0" smtClean="0">
                <a:solidFill>
                  <a:srgbClr val="898989"/>
                </a:solidFill>
              </a:rPr>
              <a:t>Carleton </a:t>
            </a:r>
            <a:r>
              <a:rPr lang="en-US" altLang="en-US" dirty="0" smtClean="0">
                <a:solidFill>
                  <a:srgbClr val="898989"/>
                </a:solidFill>
              </a:rPr>
              <a:t>Sustainable Energy Speaker Series</a:t>
            </a:r>
          </a:p>
          <a:p>
            <a:pPr algn="l" eaLnBrk="1" hangingPunct="1"/>
            <a:r>
              <a:rPr lang="en-US" altLang="en-US" dirty="0" smtClean="0">
                <a:solidFill>
                  <a:srgbClr val="898989"/>
                </a:solidFill>
              </a:rPr>
              <a:t>September 30,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Should Canada Go Further? Absolutely.</a:t>
            </a:r>
            <a:endParaRPr lang="en-CA" dirty="0"/>
          </a:p>
        </p:txBody>
      </p:sp>
      <p:sp>
        <p:nvSpPr>
          <p:cNvPr id="3" name="Content Placeholder 2"/>
          <p:cNvSpPr>
            <a:spLocks noGrp="1"/>
          </p:cNvSpPr>
          <p:nvPr>
            <p:ph idx="1"/>
          </p:nvPr>
        </p:nvSpPr>
        <p:spPr>
          <a:xfrm>
            <a:off x="152401" y="1953491"/>
            <a:ext cx="8811490" cy="3964132"/>
          </a:xfrm>
        </p:spPr>
        <p:txBody>
          <a:bodyPr/>
          <a:lstStyle/>
          <a:p>
            <a:r>
              <a:rPr lang="en-CA" sz="2800" b="1" dirty="0" smtClean="0"/>
              <a:t>All forms of electricity generation, including wind energy, have their strengths and weaknesses</a:t>
            </a:r>
          </a:p>
          <a:p>
            <a:endParaRPr lang="en-CA" sz="2800" b="1" dirty="0"/>
          </a:p>
          <a:p>
            <a:r>
              <a:rPr lang="en-CA" sz="2800" b="1" dirty="0" smtClean="0"/>
              <a:t>No form of electricity generation, however, is better positioned to meet the multiple needs of future electricity systems than wind energy</a:t>
            </a:r>
            <a:endParaRPr lang="en-CA" sz="2800" b="1" dirty="0"/>
          </a:p>
        </p:txBody>
      </p:sp>
    </p:spTree>
    <p:extLst>
      <p:ext uri="{BB962C8B-B14F-4D97-AF65-F5344CB8AC3E}">
        <p14:creationId xmlns:p14="http://schemas.microsoft.com/office/powerpoint/2010/main" val="552200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Canada’s Future Electricity System Needs</a:t>
            </a:r>
            <a:endParaRPr lang="en-CA" dirty="0"/>
          </a:p>
        </p:txBody>
      </p:sp>
      <p:sp>
        <p:nvSpPr>
          <p:cNvPr id="3" name="Content Placeholder 2"/>
          <p:cNvSpPr>
            <a:spLocks noGrp="1"/>
          </p:cNvSpPr>
          <p:nvPr>
            <p:ph idx="1"/>
          </p:nvPr>
        </p:nvSpPr>
        <p:spPr>
          <a:xfrm>
            <a:off x="263236" y="1417638"/>
            <a:ext cx="8672946" cy="4506912"/>
          </a:xfrm>
        </p:spPr>
        <p:txBody>
          <a:bodyPr/>
          <a:lstStyle/>
          <a:p>
            <a:r>
              <a:rPr lang="en-CA" sz="2800" b="1" dirty="0" smtClean="0"/>
              <a:t>Canada’s electricity systems will continue to be asked to meet a mix of potentially competing objectives going forward:</a:t>
            </a:r>
          </a:p>
          <a:p>
            <a:pPr lvl="1"/>
            <a:endParaRPr lang="en-CA" sz="2400" b="1" dirty="0" smtClean="0"/>
          </a:p>
          <a:p>
            <a:pPr lvl="1"/>
            <a:r>
              <a:rPr lang="en-CA" sz="2400" b="1" dirty="0" smtClean="0"/>
              <a:t>Minimize costs for electricity consumers</a:t>
            </a:r>
          </a:p>
          <a:p>
            <a:pPr lvl="1"/>
            <a:r>
              <a:rPr lang="en-CA" sz="2400" b="1" dirty="0" smtClean="0"/>
              <a:t>Minimize the environmental impacts of electricity generation</a:t>
            </a:r>
          </a:p>
          <a:p>
            <a:pPr lvl="1"/>
            <a:r>
              <a:rPr lang="en-CA" sz="2400" b="1" dirty="0" smtClean="0"/>
              <a:t>Maximize the economic benefits of electricity generation</a:t>
            </a:r>
          </a:p>
          <a:p>
            <a:pPr lvl="1"/>
            <a:r>
              <a:rPr lang="en-CA" sz="2400" b="1" dirty="0"/>
              <a:t>Ensure reliable delivery of electricity to consumers</a:t>
            </a:r>
          </a:p>
          <a:p>
            <a:pPr lvl="1"/>
            <a:r>
              <a:rPr lang="en-CA" sz="2400" b="1" dirty="0" smtClean="0"/>
              <a:t>Ensure </a:t>
            </a:r>
            <a:r>
              <a:rPr lang="en-CA" sz="2400" b="1" dirty="0" smtClean="0"/>
              <a:t>social license for electricity generation, transmission, distribution and management</a:t>
            </a:r>
          </a:p>
          <a:p>
            <a:endParaRPr lang="en-CA" sz="2800" b="1" dirty="0"/>
          </a:p>
          <a:p>
            <a:pPr marL="0" indent="0">
              <a:buNone/>
            </a:pPr>
            <a:endParaRPr lang="en-CA" sz="2800" b="1" dirty="0"/>
          </a:p>
        </p:txBody>
      </p:sp>
    </p:spTree>
    <p:extLst>
      <p:ext uri="{BB962C8B-B14F-4D97-AF65-F5344CB8AC3E}">
        <p14:creationId xmlns:p14="http://schemas.microsoft.com/office/powerpoint/2010/main" val="2793616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But</a:t>
            </a:r>
            <a:r>
              <a:rPr lang="en-CA" dirty="0" smtClean="0"/>
              <a:t>……The Context Has Changed</a:t>
            </a:r>
            <a:endParaRPr lang="en-CA" dirty="0"/>
          </a:p>
        </p:txBody>
      </p:sp>
      <p:sp>
        <p:nvSpPr>
          <p:cNvPr id="3" name="Content Placeholder 2"/>
          <p:cNvSpPr>
            <a:spLocks noGrp="1"/>
          </p:cNvSpPr>
          <p:nvPr>
            <p:ph idx="1"/>
          </p:nvPr>
        </p:nvSpPr>
        <p:spPr>
          <a:xfrm>
            <a:off x="0" y="1080655"/>
            <a:ext cx="9143999" cy="4843895"/>
          </a:xfrm>
        </p:spPr>
        <p:txBody>
          <a:bodyPr/>
          <a:lstStyle/>
          <a:p>
            <a:endParaRPr lang="en-CA" b="1" dirty="0" smtClean="0"/>
          </a:p>
          <a:p>
            <a:r>
              <a:rPr lang="en-CA" sz="2800" b="1" dirty="0" smtClean="0"/>
              <a:t>Electricity systems around the world are being fundamentally challenged and transformed by:</a:t>
            </a:r>
          </a:p>
          <a:p>
            <a:pPr lvl="1"/>
            <a:r>
              <a:rPr lang="en-CA" sz="2400" b="1" dirty="0" smtClean="0"/>
              <a:t>Massive growth in distributed electricity generation</a:t>
            </a:r>
          </a:p>
          <a:p>
            <a:pPr lvl="1"/>
            <a:r>
              <a:rPr lang="en-CA" sz="2400" b="1" dirty="0" smtClean="0"/>
              <a:t>Introduction of multiple new electricity generating technologies (some of them are variable generation resources)</a:t>
            </a:r>
          </a:p>
          <a:p>
            <a:pPr lvl="1"/>
            <a:r>
              <a:rPr lang="en-CA" sz="2400" b="1" dirty="0" smtClean="0"/>
              <a:t>New technologies to manage electricity demand </a:t>
            </a:r>
          </a:p>
          <a:p>
            <a:r>
              <a:rPr lang="en-CA" b="1" dirty="0" smtClean="0"/>
              <a:t>These are disruptive changes like the introduction of cellphones, television on the internet, etc. </a:t>
            </a:r>
          </a:p>
          <a:p>
            <a:r>
              <a:rPr lang="en-CA" b="1" dirty="0" smtClean="0"/>
              <a:t>Such changes challenge the existing order and require significant innovation in policy and market frameworks to facilitate the smoothest possible transition</a:t>
            </a:r>
            <a:endParaRPr lang="en-CA" b="1" dirty="0"/>
          </a:p>
        </p:txBody>
      </p:sp>
    </p:spTree>
    <p:extLst>
      <p:ext uri="{BB962C8B-B14F-4D97-AF65-F5344CB8AC3E}">
        <p14:creationId xmlns:p14="http://schemas.microsoft.com/office/powerpoint/2010/main" val="3188964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lstStyle/>
          <a:p>
            <a:r>
              <a:rPr lang="en-CA" dirty="0" smtClean="0"/>
              <a:t>Can Wind </a:t>
            </a:r>
            <a:r>
              <a:rPr lang="en-CA" dirty="0"/>
              <a:t>E</a:t>
            </a:r>
            <a:r>
              <a:rPr lang="en-CA" dirty="0" smtClean="0"/>
              <a:t>nergy Help Minimize Costs for Electricity </a:t>
            </a:r>
            <a:r>
              <a:rPr lang="en-CA" dirty="0"/>
              <a:t>C</a:t>
            </a:r>
            <a:r>
              <a:rPr lang="en-CA" dirty="0" smtClean="0"/>
              <a:t>onsumers? </a:t>
            </a:r>
            <a:endParaRPr lang="en-CA"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5745" y="1690255"/>
            <a:ext cx="8188037" cy="277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95745" y="4576741"/>
            <a:ext cx="7232073" cy="369332"/>
          </a:xfrm>
          <a:prstGeom prst="rect">
            <a:avLst/>
          </a:prstGeom>
          <a:noFill/>
        </p:spPr>
        <p:txBody>
          <a:bodyPr wrap="square" rtlCol="0">
            <a:spAutoFit/>
          </a:bodyPr>
          <a:lstStyle/>
          <a:p>
            <a:r>
              <a:rPr lang="en-CA" dirty="0" smtClean="0"/>
              <a:t>Source: AESO 2014 Long-Term Outlook</a:t>
            </a:r>
            <a:endParaRPr lang="en-CA" dirty="0"/>
          </a:p>
        </p:txBody>
      </p:sp>
      <p:sp>
        <p:nvSpPr>
          <p:cNvPr id="7" name="TextBox 6"/>
          <p:cNvSpPr txBox="1"/>
          <p:nvPr/>
        </p:nvSpPr>
        <p:spPr>
          <a:xfrm>
            <a:off x="734291" y="5153891"/>
            <a:ext cx="8160327" cy="923330"/>
          </a:xfrm>
          <a:prstGeom prst="rect">
            <a:avLst/>
          </a:prstGeom>
          <a:noFill/>
        </p:spPr>
        <p:txBody>
          <a:bodyPr wrap="square" rtlCol="0">
            <a:spAutoFit/>
          </a:bodyPr>
          <a:lstStyle/>
          <a:p>
            <a:r>
              <a:rPr lang="en-CA" b="1" dirty="0" smtClean="0"/>
              <a:t>Wind energy is a cost-competitive form of </a:t>
            </a:r>
            <a:r>
              <a:rPr lang="en-CA" b="1" u="sng" dirty="0" smtClean="0"/>
              <a:t>new</a:t>
            </a:r>
            <a:r>
              <a:rPr lang="en-CA" b="1" dirty="0" smtClean="0"/>
              <a:t> electricity generation. It has no fuel cost and is not subject to commodity and carbon price risks. Wind energy is also scalable – better able to match changes in demand.</a:t>
            </a:r>
            <a:endParaRPr lang="en-CA" b="1" dirty="0"/>
          </a:p>
        </p:txBody>
      </p:sp>
    </p:spTree>
    <p:extLst>
      <p:ext uri="{BB962C8B-B14F-4D97-AF65-F5344CB8AC3E}">
        <p14:creationId xmlns:p14="http://schemas.microsoft.com/office/powerpoint/2010/main" val="4286040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lstStyle/>
          <a:p>
            <a:r>
              <a:rPr lang="en-CA" dirty="0" smtClean="0"/>
              <a:t>Can Wind </a:t>
            </a:r>
            <a:r>
              <a:rPr lang="en-CA" dirty="0"/>
              <a:t>E</a:t>
            </a:r>
            <a:r>
              <a:rPr lang="en-CA" dirty="0" smtClean="0"/>
              <a:t>nergy Help Minimize the Environmental </a:t>
            </a:r>
            <a:r>
              <a:rPr lang="en-CA" dirty="0" smtClean="0"/>
              <a:t>Imp</a:t>
            </a:r>
            <a:r>
              <a:rPr lang="en-CA" dirty="0" smtClean="0"/>
              <a:t>acts of Electricity </a:t>
            </a:r>
            <a:r>
              <a:rPr lang="en-CA" dirty="0"/>
              <a:t>G</a:t>
            </a:r>
            <a:r>
              <a:rPr lang="en-CA" dirty="0" smtClean="0"/>
              <a:t>eneration? </a:t>
            </a:r>
            <a:endParaRPr lang="en-CA" dirty="0"/>
          </a:p>
        </p:txBody>
      </p:sp>
      <p:sp>
        <p:nvSpPr>
          <p:cNvPr id="3" name="Content Placeholder 2"/>
          <p:cNvSpPr>
            <a:spLocks noGrp="1"/>
          </p:cNvSpPr>
          <p:nvPr>
            <p:ph idx="1"/>
          </p:nvPr>
        </p:nvSpPr>
        <p:spPr>
          <a:xfrm>
            <a:off x="96982" y="1417638"/>
            <a:ext cx="4862945" cy="4506912"/>
          </a:xfrm>
        </p:spPr>
        <p:txBody>
          <a:bodyPr/>
          <a:lstStyle/>
          <a:p>
            <a:r>
              <a:rPr lang="en-CA" sz="2800" b="1" dirty="0" smtClean="0"/>
              <a:t>Wind energy produces no GHG emissions, air pollution, water pollution or toxic / hazardous / nuclear wastes when generating electricity</a:t>
            </a:r>
          </a:p>
          <a:p>
            <a:endParaRPr lang="en-CA" sz="2800" b="1" dirty="0" smtClean="0"/>
          </a:p>
          <a:p>
            <a:r>
              <a:rPr lang="en-CA" sz="2800" b="1" dirty="0" smtClean="0"/>
              <a:t>Wind energy does have environmental impacts and they must be minimized (but also placed in context)</a:t>
            </a:r>
          </a:p>
          <a:p>
            <a:endParaRPr lang="en-CA" sz="2800" b="1" dirty="0"/>
          </a:p>
          <a:p>
            <a:endParaRPr lang="en-CA" sz="2800" b="1"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959927" y="1417638"/>
            <a:ext cx="4045527"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312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 Wind Energy </a:t>
            </a:r>
            <a:r>
              <a:rPr lang="en-CA" dirty="0"/>
              <a:t>D</a:t>
            </a:r>
            <a:r>
              <a:rPr lang="en-CA" dirty="0" smtClean="0"/>
              <a:t>eliver </a:t>
            </a:r>
            <a:r>
              <a:rPr lang="en-CA" dirty="0"/>
              <a:t>E</a:t>
            </a:r>
            <a:r>
              <a:rPr lang="en-CA" dirty="0" smtClean="0"/>
              <a:t>conomic </a:t>
            </a:r>
            <a:r>
              <a:rPr lang="en-CA" dirty="0"/>
              <a:t>B</a:t>
            </a:r>
            <a:r>
              <a:rPr lang="en-CA" dirty="0" smtClean="0"/>
              <a:t>enefits?</a:t>
            </a:r>
            <a:endParaRPr lang="en-CA" dirty="0"/>
          </a:p>
        </p:txBody>
      </p:sp>
      <p:sp>
        <p:nvSpPr>
          <p:cNvPr id="3" name="Content Placeholder 2"/>
          <p:cNvSpPr>
            <a:spLocks noGrp="1"/>
          </p:cNvSpPr>
          <p:nvPr>
            <p:ph idx="1"/>
          </p:nvPr>
        </p:nvSpPr>
        <p:spPr>
          <a:xfrm>
            <a:off x="138545" y="1565564"/>
            <a:ext cx="8894619" cy="4358986"/>
          </a:xfrm>
        </p:spPr>
        <p:txBody>
          <a:bodyPr/>
          <a:lstStyle/>
          <a:p>
            <a:r>
              <a:rPr lang="en-CA" sz="2800" b="1" dirty="0" smtClean="0"/>
              <a:t>In 2013, wind energy projects in Canada represented $3.5 billion in investment</a:t>
            </a:r>
          </a:p>
          <a:p>
            <a:r>
              <a:rPr lang="en-CA" sz="2800" b="1" dirty="0" smtClean="0"/>
              <a:t>Wind energy projects provide a new revenue stream for local communities (land lease income, municipal tax revenues, community benefit agreements)</a:t>
            </a:r>
          </a:p>
          <a:p>
            <a:r>
              <a:rPr lang="en-CA" sz="2800" b="1" dirty="0" smtClean="0"/>
              <a:t>Wind energy creates a significant amount of construction jobs, manufacturing jobs in the supply chain, and a smaller amount of operations and maintenance jobs (there are 5,000 workers in the Quebec wind energy industry today) </a:t>
            </a:r>
            <a:endParaRPr lang="en-CA" sz="2800" b="1" dirty="0"/>
          </a:p>
        </p:txBody>
      </p:sp>
    </p:spTree>
    <p:extLst>
      <p:ext uri="{BB962C8B-B14F-4D97-AF65-F5344CB8AC3E}">
        <p14:creationId xmlns:p14="http://schemas.microsoft.com/office/powerpoint/2010/main" val="1386109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 Wind </a:t>
            </a:r>
            <a:r>
              <a:rPr lang="en-CA" dirty="0"/>
              <a:t>E</a:t>
            </a:r>
            <a:r>
              <a:rPr lang="en-CA" dirty="0" smtClean="0"/>
              <a:t>nergy Be a Reliable Source of Electricity Generation? </a:t>
            </a:r>
            <a:endParaRPr lang="en-CA" dirty="0"/>
          </a:p>
        </p:txBody>
      </p:sp>
      <p:sp>
        <p:nvSpPr>
          <p:cNvPr id="3" name="Content Placeholder 2"/>
          <p:cNvSpPr>
            <a:spLocks noGrp="1"/>
          </p:cNvSpPr>
          <p:nvPr>
            <p:ph idx="1"/>
          </p:nvPr>
        </p:nvSpPr>
        <p:spPr>
          <a:xfrm>
            <a:off x="124691" y="1417638"/>
            <a:ext cx="8922327" cy="4506912"/>
          </a:xfrm>
        </p:spPr>
        <p:txBody>
          <a:bodyPr/>
          <a:lstStyle/>
          <a:p>
            <a:r>
              <a:rPr lang="en-CA" sz="2800" b="1" dirty="0" smtClean="0"/>
              <a:t>Most grids can integrate 10% wind energy with no significant changes required to the system – many tools exist to allow for further wind energy penetration</a:t>
            </a:r>
          </a:p>
          <a:p>
            <a:pPr lvl="1"/>
            <a:r>
              <a:rPr lang="en-CA" altLang="en-US" sz="2400" b="1" dirty="0" smtClean="0">
                <a:ea typeface="ＭＳ Ｐゴシック" pitchFamily="34" charset="-128"/>
              </a:rPr>
              <a:t>Increase </a:t>
            </a:r>
            <a:r>
              <a:rPr lang="en-CA" altLang="en-US" sz="2400" b="1" dirty="0">
                <a:ea typeface="ＭＳ Ｐゴシック" pitchFamily="34" charset="-128"/>
              </a:rPr>
              <a:t>flexibility of existing generation and load</a:t>
            </a:r>
          </a:p>
          <a:p>
            <a:pPr lvl="1"/>
            <a:r>
              <a:rPr lang="en-CA" altLang="en-US" sz="2400" b="1" dirty="0" smtClean="0">
                <a:ea typeface="ＭＳ Ｐゴシック" pitchFamily="34" charset="-128"/>
              </a:rPr>
              <a:t>Improve </a:t>
            </a:r>
            <a:r>
              <a:rPr lang="en-CA" altLang="en-US" sz="2400" b="1" dirty="0">
                <a:ea typeface="ＭＳ Ｐゴシック" pitchFamily="34" charset="-128"/>
              </a:rPr>
              <a:t>wind plant output forecasting tools </a:t>
            </a:r>
          </a:p>
          <a:p>
            <a:pPr lvl="1"/>
            <a:r>
              <a:rPr lang="en-CA" altLang="en-US" sz="2400" b="1" dirty="0" smtClean="0">
                <a:ea typeface="ＭＳ Ｐゴシック" pitchFamily="34" charset="-128"/>
              </a:rPr>
              <a:t>Improve </a:t>
            </a:r>
            <a:r>
              <a:rPr lang="en-CA" altLang="en-US" sz="2400" b="1" dirty="0">
                <a:ea typeface="ＭＳ Ｐゴシック" pitchFamily="34" charset="-128"/>
              </a:rPr>
              <a:t>geographic distribution of wind plants</a:t>
            </a:r>
          </a:p>
          <a:p>
            <a:pPr lvl="1"/>
            <a:r>
              <a:rPr lang="en-CA" altLang="en-US" sz="2400" b="1" dirty="0" smtClean="0">
                <a:ea typeface="ＭＳ Ｐゴシック" pitchFamily="34" charset="-128"/>
              </a:rPr>
              <a:t>Improve </a:t>
            </a:r>
            <a:r>
              <a:rPr lang="en-CA" altLang="en-US" sz="2400" b="1" dirty="0">
                <a:ea typeface="ＭＳ Ｐゴシック" pitchFamily="34" charset="-128"/>
              </a:rPr>
              <a:t>cooperation/Area Control Error(ACE) sharing </a:t>
            </a:r>
          </a:p>
          <a:p>
            <a:pPr lvl="1"/>
            <a:r>
              <a:rPr lang="en-CA" altLang="en-US" sz="2400" b="1" dirty="0" smtClean="0">
                <a:ea typeface="ＭＳ Ｐゴシック" pitchFamily="34" charset="-128"/>
              </a:rPr>
              <a:t>Improve </a:t>
            </a:r>
            <a:r>
              <a:rPr lang="en-CA" altLang="en-US" sz="2400" b="1" dirty="0">
                <a:ea typeface="ＭＳ Ｐゴシック" pitchFamily="34" charset="-128"/>
              </a:rPr>
              <a:t>Day Ahead, Hour Ahead and Real Time markets</a:t>
            </a:r>
          </a:p>
          <a:p>
            <a:pPr lvl="1"/>
            <a:r>
              <a:rPr lang="en-CA" altLang="en-US" sz="2400" b="1" dirty="0" smtClean="0">
                <a:ea typeface="ＭＳ Ｐゴシック" pitchFamily="34" charset="-128"/>
              </a:rPr>
              <a:t>Improve </a:t>
            </a:r>
            <a:r>
              <a:rPr lang="en-CA" altLang="en-US" sz="2400" b="1" dirty="0">
                <a:ea typeface="ＭＳ Ｐゴシック" pitchFamily="34" charset="-128"/>
              </a:rPr>
              <a:t>and increase investment in adequate transmission</a:t>
            </a:r>
          </a:p>
          <a:p>
            <a:pPr marL="0" indent="0">
              <a:buNone/>
            </a:pPr>
            <a:endParaRPr lang="en-CA" sz="2800" b="1" dirty="0"/>
          </a:p>
        </p:txBody>
      </p:sp>
    </p:spTree>
    <p:extLst>
      <p:ext uri="{BB962C8B-B14F-4D97-AF65-F5344CB8AC3E}">
        <p14:creationId xmlns:p14="http://schemas.microsoft.com/office/powerpoint/2010/main" val="2653435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Social License</a:t>
            </a:r>
            <a:endParaRPr lang="en-CA" dirty="0"/>
          </a:p>
        </p:txBody>
      </p:sp>
      <p:sp>
        <p:nvSpPr>
          <p:cNvPr id="3" name="Content Placeholder 2"/>
          <p:cNvSpPr>
            <a:spLocks noGrp="1"/>
          </p:cNvSpPr>
          <p:nvPr>
            <p:ph idx="1"/>
          </p:nvPr>
        </p:nvSpPr>
        <p:spPr>
          <a:xfrm>
            <a:off x="124691" y="1316182"/>
            <a:ext cx="8853053" cy="4608368"/>
          </a:xfrm>
        </p:spPr>
        <p:txBody>
          <a:bodyPr/>
          <a:lstStyle/>
          <a:p>
            <a:r>
              <a:rPr lang="en-CA" sz="2800" b="1" dirty="0" smtClean="0"/>
              <a:t>Wind energy continues to have strong general public support in all regions of Canada</a:t>
            </a:r>
          </a:p>
          <a:p>
            <a:r>
              <a:rPr lang="en-CA" sz="2800" b="1" dirty="0" smtClean="0"/>
              <a:t>Wind energy, however, cannot assume such support at the community level – it must be earned and </a:t>
            </a:r>
            <a:r>
              <a:rPr lang="en-CA" sz="2800" b="1" dirty="0" err="1" smtClean="0"/>
              <a:t>CanWEA</a:t>
            </a:r>
            <a:r>
              <a:rPr lang="en-CA" sz="2800" b="1" dirty="0" smtClean="0"/>
              <a:t> </a:t>
            </a:r>
            <a:r>
              <a:rPr lang="en-CA" altLang="en-US" sz="2800" b="1" dirty="0" smtClean="0">
                <a:ea typeface="Calibri" pitchFamily="4" charset="0"/>
                <a:cs typeface="Times New Roman" pitchFamily="18" charset="0"/>
              </a:rPr>
              <a:t>produced </a:t>
            </a:r>
            <a:r>
              <a:rPr lang="en-CA" altLang="en-US" sz="2800" b="1" dirty="0">
                <a:ea typeface="Calibri" pitchFamily="4" charset="0"/>
                <a:cs typeface="Times New Roman" pitchFamily="18" charset="0"/>
              </a:rPr>
              <a:t>the </a:t>
            </a:r>
            <a:r>
              <a:rPr lang="en-CA" altLang="en-US" sz="2800" b="1" dirty="0" smtClean="0">
                <a:ea typeface="Calibri" pitchFamily="4" charset="0"/>
                <a:cs typeface="Times New Roman" pitchFamily="18" charset="0"/>
              </a:rPr>
              <a:t>wind energy industry’s first </a:t>
            </a:r>
            <a:r>
              <a:rPr lang="en-CA" altLang="en-US" sz="2800" b="1" i="1" dirty="0">
                <a:ea typeface="Calibri" pitchFamily="4" charset="0"/>
                <a:cs typeface="Times New Roman" pitchFamily="18" charset="0"/>
              </a:rPr>
              <a:t>Best Practices for Community Engagement and Public Consultation </a:t>
            </a:r>
            <a:endParaRPr lang="en-CA" altLang="en-US" sz="2800" b="1" i="1" dirty="0" smtClean="0">
              <a:ea typeface="Calibri" pitchFamily="4" charset="0"/>
              <a:cs typeface="Times New Roman" pitchFamily="18" charset="0"/>
            </a:endParaRPr>
          </a:p>
          <a:p>
            <a:pPr lvl="1"/>
            <a:r>
              <a:rPr lang="en-CA" altLang="en-US" sz="2400" b="1" dirty="0" smtClean="0"/>
              <a:t>Developers </a:t>
            </a:r>
            <a:r>
              <a:rPr lang="en-CA" altLang="en-US" sz="2400" b="1" dirty="0"/>
              <a:t>are establishing innovative ways to provide </a:t>
            </a:r>
            <a:r>
              <a:rPr lang="en-CA" altLang="en-US" sz="2400" b="1" dirty="0" smtClean="0"/>
              <a:t>economic </a:t>
            </a:r>
            <a:r>
              <a:rPr lang="en-CA" altLang="en-US" sz="2400" b="1" dirty="0"/>
              <a:t>benefits and support community partnerships </a:t>
            </a:r>
            <a:endParaRPr lang="en-CA" altLang="en-US" sz="2400" b="1" dirty="0" smtClean="0"/>
          </a:p>
          <a:p>
            <a:pPr lvl="1"/>
            <a:r>
              <a:rPr lang="en-CA" altLang="en-US" sz="2400" b="1" dirty="0" smtClean="0"/>
              <a:t>Community </a:t>
            </a:r>
            <a:r>
              <a:rPr lang="en-CA" altLang="en-US" sz="2400" b="1" dirty="0"/>
              <a:t>Liaison Committees are being established </a:t>
            </a:r>
            <a:r>
              <a:rPr lang="en-CA" altLang="en-US" sz="2400" b="1" dirty="0" smtClean="0"/>
              <a:t>in </a:t>
            </a:r>
            <a:r>
              <a:rPr lang="en-CA" altLang="en-US" sz="2400" b="1" dirty="0"/>
              <a:t>order to create a foundation for meaningful </a:t>
            </a:r>
            <a:r>
              <a:rPr lang="en-CA" altLang="en-US" sz="2400" b="1" dirty="0" smtClean="0"/>
              <a:t>dialogue</a:t>
            </a:r>
          </a:p>
          <a:p>
            <a:pPr lvl="1"/>
            <a:r>
              <a:rPr lang="en-CA" altLang="en-US" sz="2400" b="1" dirty="0" smtClean="0"/>
              <a:t>Future </a:t>
            </a:r>
            <a:r>
              <a:rPr lang="en-CA" altLang="en-US" sz="2400" b="1" dirty="0"/>
              <a:t>competitive procurement processes will enhance early consultation opportunities.</a:t>
            </a:r>
          </a:p>
          <a:p>
            <a:endParaRPr lang="en-US" altLang="en-US" sz="2800" b="1" dirty="0">
              <a:ea typeface="Calibri" pitchFamily="4" charset="0"/>
              <a:cs typeface="Times New Roman" pitchFamily="18" charset="0"/>
            </a:endParaRPr>
          </a:p>
          <a:p>
            <a:endParaRPr lang="en-CA" sz="2800" b="1" dirty="0" smtClean="0"/>
          </a:p>
          <a:p>
            <a:endParaRPr lang="en-CA" sz="2800" b="1" dirty="0"/>
          </a:p>
        </p:txBody>
      </p:sp>
    </p:spTree>
    <p:extLst>
      <p:ext uri="{BB962C8B-B14F-4D97-AF65-F5344CB8AC3E}">
        <p14:creationId xmlns:p14="http://schemas.microsoft.com/office/powerpoint/2010/main" val="1440114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Understanding and Responding to Public Questions / Concerns</a:t>
            </a:r>
            <a:endParaRPr lang="en-CA" dirty="0"/>
          </a:p>
        </p:txBody>
      </p:sp>
      <p:sp>
        <p:nvSpPr>
          <p:cNvPr id="3" name="Content Placeholder 2"/>
          <p:cNvSpPr>
            <a:spLocks noGrp="1"/>
          </p:cNvSpPr>
          <p:nvPr>
            <p:ph idx="1"/>
          </p:nvPr>
        </p:nvSpPr>
        <p:spPr/>
        <p:txBody>
          <a:bodyPr/>
          <a:lstStyle/>
          <a:p>
            <a:r>
              <a:rPr lang="en-CA" sz="2800" b="1" dirty="0" smtClean="0"/>
              <a:t>Wind energy is still relatively new to Canada, and many Canadians naturally have questions about wind energy in the areas we have discussed and in many other areas as well (e.g., property values, health, bats, visual impacts)</a:t>
            </a:r>
          </a:p>
          <a:p>
            <a:endParaRPr lang="en-CA" sz="2800" b="1" dirty="0"/>
          </a:p>
          <a:p>
            <a:r>
              <a:rPr lang="en-CA" sz="2800" b="1" dirty="0" smtClean="0"/>
              <a:t>One way </a:t>
            </a:r>
            <a:r>
              <a:rPr lang="en-CA" sz="2800" b="1" dirty="0" err="1" smtClean="0"/>
              <a:t>CanWEA</a:t>
            </a:r>
            <a:r>
              <a:rPr lang="en-CA" sz="2800" b="1" dirty="0" smtClean="0"/>
              <a:t> has attempted to respond to this is through </a:t>
            </a:r>
            <a:r>
              <a:rPr lang="en-CA" sz="2800" b="1" dirty="0" smtClean="0">
                <a:hlinkClick r:id="rId2"/>
              </a:rPr>
              <a:t>www.windfacts.ca</a:t>
            </a:r>
            <a:endParaRPr lang="en-CA" sz="2800" b="1" dirty="0" smtClean="0"/>
          </a:p>
          <a:p>
            <a:pPr marL="0" indent="0">
              <a:buNone/>
            </a:pPr>
            <a:endParaRPr lang="en-CA" sz="2800" b="1" dirty="0" smtClean="0"/>
          </a:p>
          <a:p>
            <a:endParaRPr lang="en-CA" sz="2800" b="1" dirty="0"/>
          </a:p>
          <a:p>
            <a:pPr marL="0" indent="0">
              <a:buNone/>
            </a:pPr>
            <a:r>
              <a:rPr lang="en-CA" sz="2800" b="1" dirty="0"/>
              <a:t> </a:t>
            </a:r>
          </a:p>
        </p:txBody>
      </p:sp>
    </p:spTree>
    <p:extLst>
      <p:ext uri="{BB962C8B-B14F-4D97-AF65-F5344CB8AC3E}">
        <p14:creationId xmlns:p14="http://schemas.microsoft.com/office/powerpoint/2010/main" val="562745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Will Canada </a:t>
            </a:r>
            <a:r>
              <a:rPr lang="en-CA" dirty="0" smtClean="0"/>
              <a:t>Go Further? </a:t>
            </a:r>
            <a:endParaRPr lang="en-CA" dirty="0"/>
          </a:p>
        </p:txBody>
      </p:sp>
      <p:sp>
        <p:nvSpPr>
          <p:cNvPr id="3" name="Content Placeholder 2"/>
          <p:cNvSpPr>
            <a:spLocks noGrp="1"/>
          </p:cNvSpPr>
          <p:nvPr>
            <p:ph idx="1"/>
          </p:nvPr>
        </p:nvSpPr>
        <p:spPr>
          <a:xfrm>
            <a:off x="124691" y="1417638"/>
            <a:ext cx="8866909" cy="4506912"/>
          </a:xfrm>
        </p:spPr>
        <p:txBody>
          <a:bodyPr/>
          <a:lstStyle/>
          <a:p>
            <a:r>
              <a:rPr lang="en-CA" sz="2800" b="1" dirty="0" smtClean="0"/>
              <a:t>There is no “Canadian” wind energy market</a:t>
            </a:r>
          </a:p>
          <a:p>
            <a:endParaRPr lang="en-CA" sz="2800" b="1" dirty="0"/>
          </a:p>
          <a:p>
            <a:r>
              <a:rPr lang="en-CA" sz="2800" b="1" dirty="0" smtClean="0"/>
              <a:t>Canada is made up of 13 different wind energy markets – a more complex working environment for th</a:t>
            </a:r>
            <a:r>
              <a:rPr lang="en-CA" sz="2800" b="1" dirty="0" smtClean="0"/>
              <a:t>e industry than the European Union</a:t>
            </a:r>
          </a:p>
          <a:p>
            <a:endParaRPr lang="en-CA" sz="2800" b="1" dirty="0"/>
          </a:p>
          <a:p>
            <a:r>
              <a:rPr lang="en-CA" sz="2800" b="1" dirty="0" smtClean="0"/>
              <a:t>Wind energy, and the electricity sector in general, remain policy driven industries - whether or not Canada will go further will depend on policy decisions taken at the provincial level</a:t>
            </a:r>
            <a:endParaRPr lang="en-CA" sz="2800" b="1" dirty="0"/>
          </a:p>
        </p:txBody>
      </p:sp>
    </p:spTree>
    <p:extLst>
      <p:ext uri="{BB962C8B-B14F-4D97-AF65-F5344CB8AC3E}">
        <p14:creationId xmlns:p14="http://schemas.microsoft.com/office/powerpoint/2010/main" val="992511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CanWEA</a:t>
            </a:r>
            <a:endParaRPr lang="en-CA" dirty="0"/>
          </a:p>
        </p:txBody>
      </p:sp>
      <p:sp>
        <p:nvSpPr>
          <p:cNvPr id="3" name="Content Placeholder 2"/>
          <p:cNvSpPr>
            <a:spLocks noGrp="1"/>
          </p:cNvSpPr>
          <p:nvPr>
            <p:ph idx="1"/>
          </p:nvPr>
        </p:nvSpPr>
        <p:spPr>
          <a:xfrm>
            <a:off x="0" y="1417638"/>
            <a:ext cx="9027886" cy="4506912"/>
          </a:xfrm>
        </p:spPr>
        <p:txBody>
          <a:bodyPr/>
          <a:lstStyle/>
          <a:p>
            <a:r>
              <a:rPr lang="en-CA" sz="2800" b="1" dirty="0" smtClean="0"/>
              <a:t>National association of companies with an interest in the Canadian wind energy market</a:t>
            </a:r>
          </a:p>
          <a:p>
            <a:endParaRPr lang="en-CA" sz="2800" b="1" dirty="0"/>
          </a:p>
          <a:p>
            <a:r>
              <a:rPr lang="en-CA" sz="2800" b="1" dirty="0" smtClean="0"/>
              <a:t>Almost 300 members representing wind energy project developers, owners and operators, wind turbine manufacturers and components suppliers; and a range of service providers to the industry</a:t>
            </a:r>
          </a:p>
          <a:p>
            <a:endParaRPr lang="en-CA" sz="2800" b="1" dirty="0"/>
          </a:p>
          <a:p>
            <a:r>
              <a:rPr lang="en-CA" sz="2800" b="1" dirty="0" smtClean="0"/>
              <a:t>Our mission is to support the responsible and sustainable growth of wind energy in Canada</a:t>
            </a:r>
            <a:endParaRPr lang="en-CA" sz="2800" b="1" dirty="0"/>
          </a:p>
        </p:txBody>
      </p:sp>
    </p:spTree>
    <p:extLst>
      <p:ext uri="{BB962C8B-B14F-4D97-AF65-F5344CB8AC3E}">
        <p14:creationId xmlns:p14="http://schemas.microsoft.com/office/powerpoint/2010/main" val="1760956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Ontario</a:t>
            </a:r>
            <a:endParaRPr lang="en-CA" dirty="0"/>
          </a:p>
        </p:txBody>
      </p:sp>
      <p:sp>
        <p:nvSpPr>
          <p:cNvPr id="3" name="Content Placeholder 2"/>
          <p:cNvSpPr>
            <a:spLocks noGrp="1"/>
          </p:cNvSpPr>
          <p:nvPr>
            <p:ph idx="1"/>
          </p:nvPr>
        </p:nvSpPr>
        <p:spPr>
          <a:xfrm>
            <a:off x="1" y="1417638"/>
            <a:ext cx="9144000" cy="4506912"/>
          </a:xfrm>
        </p:spPr>
        <p:txBody>
          <a:bodyPr/>
          <a:lstStyle/>
          <a:p>
            <a:r>
              <a:rPr lang="en-CA" sz="2800" b="1" dirty="0" smtClean="0"/>
              <a:t>Projections for limited growth in future electricity demand and </a:t>
            </a:r>
            <a:r>
              <a:rPr lang="en-CA" sz="2800" b="1" dirty="0" smtClean="0"/>
              <a:t>Ontario’s LTEP envisions very little need for new electricity generation </a:t>
            </a:r>
          </a:p>
          <a:p>
            <a:r>
              <a:rPr lang="en-CA" sz="2800" b="1" dirty="0" smtClean="0"/>
              <a:t>Ontario’s LTEP does make choices, however, stating that new generation will be provided by </a:t>
            </a:r>
            <a:r>
              <a:rPr lang="en-CA" sz="2800" b="1" dirty="0" smtClean="0"/>
              <a:t>renewable energy (e.g., 600+ MW of new wind energy) – no plans to invest in new nuclear or natural gas generation</a:t>
            </a:r>
          </a:p>
          <a:p>
            <a:r>
              <a:rPr lang="en-CA" sz="2800" b="1" dirty="0" smtClean="0"/>
              <a:t>Additional growth for wind energy in the province dependent on future growth in electricity demand and ultimate decisions made with respect to nuclear refurbishment</a:t>
            </a:r>
            <a:endParaRPr lang="en-CA" dirty="0" smtClean="0"/>
          </a:p>
          <a:p>
            <a:endParaRPr lang="en-CA" dirty="0"/>
          </a:p>
        </p:txBody>
      </p:sp>
    </p:spTree>
    <p:extLst>
      <p:ext uri="{BB962C8B-B14F-4D97-AF65-F5344CB8AC3E}">
        <p14:creationId xmlns:p14="http://schemas.microsoft.com/office/powerpoint/2010/main" val="1614680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Quebec</a:t>
            </a:r>
            <a:endParaRPr lang="en-CA" dirty="0"/>
          </a:p>
        </p:txBody>
      </p:sp>
      <p:sp>
        <p:nvSpPr>
          <p:cNvPr id="3" name="Content Placeholder 2"/>
          <p:cNvSpPr>
            <a:spLocks noGrp="1"/>
          </p:cNvSpPr>
          <p:nvPr>
            <p:ph idx="1"/>
          </p:nvPr>
        </p:nvSpPr>
        <p:spPr>
          <a:xfrm>
            <a:off x="1" y="1417638"/>
            <a:ext cx="9240982" cy="4506912"/>
          </a:xfrm>
        </p:spPr>
        <p:txBody>
          <a:bodyPr/>
          <a:lstStyle/>
          <a:p>
            <a:r>
              <a:rPr lang="en-CA" sz="2800" b="1" dirty="0" smtClean="0"/>
              <a:t>Projections for limited growth in future electricity demand and little need for new generation</a:t>
            </a:r>
          </a:p>
          <a:p>
            <a:r>
              <a:rPr lang="en-CA" sz="2800" b="1" dirty="0" smtClean="0"/>
              <a:t>Currently seeking to complete one major new hydro project (La Romaine) and 800 MW of new wind energy</a:t>
            </a:r>
          </a:p>
          <a:p>
            <a:r>
              <a:rPr lang="en-CA" sz="2800" b="1" dirty="0" smtClean="0"/>
              <a:t>Quebec will develop a new Energy Strategy in 2015 – a key consideration will be the future of Quebec’s robust wind energy supply chain</a:t>
            </a:r>
          </a:p>
          <a:p>
            <a:r>
              <a:rPr lang="en-CA" sz="2800" b="1" dirty="0" smtClean="0"/>
              <a:t>Key question to be answered: Is an electricity surplus a burden or an opportunity? We believe it represent an opportunity to support new industry, electrification and electricity exports</a:t>
            </a:r>
            <a:endParaRPr lang="en-CA" dirty="0"/>
          </a:p>
        </p:txBody>
      </p:sp>
    </p:spTree>
    <p:extLst>
      <p:ext uri="{BB962C8B-B14F-4D97-AF65-F5344CB8AC3E}">
        <p14:creationId xmlns:p14="http://schemas.microsoft.com/office/powerpoint/2010/main" val="955974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Alberta</a:t>
            </a:r>
            <a:endParaRPr lang="en-CA" dirty="0"/>
          </a:p>
        </p:txBody>
      </p:sp>
      <p:sp>
        <p:nvSpPr>
          <p:cNvPr id="3" name="Content Placeholder 2"/>
          <p:cNvSpPr>
            <a:spLocks noGrp="1"/>
          </p:cNvSpPr>
          <p:nvPr>
            <p:ph idx="1"/>
          </p:nvPr>
        </p:nvSpPr>
        <p:spPr>
          <a:xfrm>
            <a:off x="0" y="1417638"/>
            <a:ext cx="9144000" cy="4506912"/>
          </a:xfrm>
        </p:spPr>
        <p:txBody>
          <a:bodyPr/>
          <a:lstStyle/>
          <a:p>
            <a:r>
              <a:rPr lang="en-CA" sz="2800" b="1" dirty="0" smtClean="0"/>
              <a:t>Alberta envisions strong growth in electricity demand, but Alberta’s unique merchant market makes it very challenging for wind energy to help fill the gap:</a:t>
            </a:r>
            <a:endParaRPr lang="en-CA" sz="2800" b="1" dirty="0" smtClean="0"/>
          </a:p>
          <a:p>
            <a:pPr lvl="1"/>
            <a:r>
              <a:rPr lang="en-CA" sz="2400" b="1" dirty="0" smtClean="0"/>
              <a:t>Provides no revenue certainty for generators – very challenging to secure financing for a capital intensive industry where most costs are upfront </a:t>
            </a:r>
          </a:p>
          <a:p>
            <a:r>
              <a:rPr lang="en-CA" sz="2800" b="1" dirty="0" smtClean="0"/>
              <a:t>Alberta’s new Premier has stressed the need to address GHG emissions and accelerate the phase out of coal fired generation – Alberta can only do this with wind energy</a:t>
            </a:r>
          </a:p>
          <a:p>
            <a:r>
              <a:rPr lang="en-CA" sz="2800" b="1" dirty="0" smtClean="0"/>
              <a:t>Alberta committed to developing a new Alternative and Renewable Energy Strategy in 2015</a:t>
            </a:r>
            <a:endParaRPr lang="en-CA" dirty="0"/>
          </a:p>
        </p:txBody>
      </p:sp>
    </p:spTree>
    <p:extLst>
      <p:ext uri="{BB962C8B-B14F-4D97-AF65-F5344CB8AC3E}">
        <p14:creationId xmlns:p14="http://schemas.microsoft.com/office/powerpoint/2010/main" val="11179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17638"/>
            <a:ext cx="8229599" cy="4039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CA" sz="3200" dirty="0" smtClean="0"/>
              <a:t>Good for Consumers, Tough for Wind Owners</a:t>
            </a:r>
            <a:endParaRPr lang="en-CA" sz="3200" dirty="0"/>
          </a:p>
        </p:txBody>
      </p:sp>
      <p:sp>
        <p:nvSpPr>
          <p:cNvPr id="5" name="TextBox 4"/>
          <p:cNvSpPr txBox="1"/>
          <p:nvPr/>
        </p:nvSpPr>
        <p:spPr>
          <a:xfrm>
            <a:off x="941695" y="5581542"/>
            <a:ext cx="3753135" cy="261610"/>
          </a:xfrm>
          <a:prstGeom prst="rect">
            <a:avLst/>
          </a:prstGeom>
          <a:noFill/>
        </p:spPr>
        <p:txBody>
          <a:bodyPr wrap="square" rtlCol="0">
            <a:spAutoFit/>
          </a:bodyPr>
          <a:lstStyle/>
          <a:p>
            <a:pPr algn="ctr"/>
            <a:r>
              <a:rPr lang="en-CA" sz="1100" dirty="0" smtClean="0"/>
              <a:t>Calculated from AESO 2013 Market Stats Data File</a:t>
            </a:r>
            <a:endParaRPr lang="en-CA" sz="1100" dirty="0"/>
          </a:p>
        </p:txBody>
      </p:sp>
      <p:sp>
        <p:nvSpPr>
          <p:cNvPr id="6" name="Slide Number Placeholder 5"/>
          <p:cNvSpPr>
            <a:spLocks noGrp="1"/>
          </p:cNvSpPr>
          <p:nvPr>
            <p:ph type="sldNum" sz="quarter" idx="12"/>
          </p:nvPr>
        </p:nvSpPr>
        <p:spPr/>
        <p:txBody>
          <a:bodyPr/>
          <a:lstStyle/>
          <a:p>
            <a:pPr>
              <a:defRPr/>
            </a:pPr>
            <a:fld id="{D52669FB-FB10-4B54-9E70-549F33821ACE}" type="slidenum">
              <a:rPr lang="en-US" smtClean="0"/>
              <a:pPr>
                <a:defRPr/>
              </a:pPr>
              <a:t>23</a:t>
            </a:fld>
            <a:endParaRPr lang="en-US"/>
          </a:p>
        </p:txBody>
      </p:sp>
    </p:spTree>
    <p:extLst>
      <p:ext uri="{BB962C8B-B14F-4D97-AF65-F5344CB8AC3E}">
        <p14:creationId xmlns:p14="http://schemas.microsoft.com/office/powerpoint/2010/main" val="1421343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British Columbia</a:t>
            </a:r>
            <a:endParaRPr lang="en-CA" dirty="0"/>
          </a:p>
        </p:txBody>
      </p:sp>
      <p:sp>
        <p:nvSpPr>
          <p:cNvPr id="3" name="Content Placeholder 2"/>
          <p:cNvSpPr>
            <a:spLocks noGrp="1"/>
          </p:cNvSpPr>
          <p:nvPr>
            <p:ph idx="1"/>
          </p:nvPr>
        </p:nvSpPr>
        <p:spPr>
          <a:xfrm>
            <a:off x="101600" y="1417638"/>
            <a:ext cx="8839200" cy="4506912"/>
          </a:xfrm>
        </p:spPr>
        <p:txBody>
          <a:bodyPr/>
          <a:lstStyle/>
          <a:p>
            <a:r>
              <a:rPr lang="en-CA" sz="2800" b="1" dirty="0" smtClean="0"/>
              <a:t>BC has significant potential for growth in electricity demand (e.g., LNG), but currently a high level of uncertainty around future demand levels</a:t>
            </a:r>
          </a:p>
          <a:p>
            <a:r>
              <a:rPr lang="en-CA" sz="2800" b="1" dirty="0" smtClean="0"/>
              <a:t>If demand is there, wind energy is a cost-competitive alternative for new generation</a:t>
            </a:r>
          </a:p>
          <a:p>
            <a:r>
              <a:rPr lang="en-CA" sz="2800" b="1" dirty="0" smtClean="0"/>
              <a:t>The scope of the wind energy opportunity will depend upon:</a:t>
            </a:r>
          </a:p>
          <a:p>
            <a:pPr lvl="1"/>
            <a:r>
              <a:rPr lang="en-CA" sz="2400" b="1" dirty="0" smtClean="0"/>
              <a:t>BC Government decision to proceed / not proceed with the Site C dam</a:t>
            </a:r>
          </a:p>
          <a:p>
            <a:pPr lvl="1"/>
            <a:r>
              <a:rPr lang="en-CA" sz="2400" b="1" dirty="0" smtClean="0"/>
              <a:t>BC Government concern / lack of concern  about increasing </a:t>
            </a:r>
            <a:r>
              <a:rPr lang="en-CA" sz="2400" b="1" dirty="0" smtClean="0"/>
              <a:t>GHG emissions in the electricity sector from natural gas</a:t>
            </a:r>
            <a:endParaRPr lang="en-CA" dirty="0"/>
          </a:p>
        </p:txBody>
      </p:sp>
    </p:spTree>
    <p:extLst>
      <p:ext uri="{BB962C8B-B14F-4D97-AF65-F5344CB8AC3E}">
        <p14:creationId xmlns:p14="http://schemas.microsoft.com/office/powerpoint/2010/main" val="3300040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Canada’s Wind Energy Future</a:t>
            </a:r>
            <a:endParaRPr lang="en-CA" dirty="0"/>
          </a:p>
        </p:txBody>
      </p:sp>
      <p:sp>
        <p:nvSpPr>
          <p:cNvPr id="3" name="Content Placeholder 2"/>
          <p:cNvSpPr>
            <a:spLocks noGrp="1"/>
          </p:cNvSpPr>
          <p:nvPr>
            <p:ph idx="1"/>
          </p:nvPr>
        </p:nvSpPr>
        <p:spPr>
          <a:xfrm>
            <a:off x="203201" y="1727200"/>
            <a:ext cx="8708570" cy="4197350"/>
          </a:xfrm>
        </p:spPr>
        <p:txBody>
          <a:bodyPr/>
          <a:lstStyle/>
          <a:p>
            <a:r>
              <a:rPr lang="en-CA" sz="2800" b="1" dirty="0" smtClean="0"/>
              <a:t>Canada has enormous untapped wind energy potential</a:t>
            </a:r>
          </a:p>
          <a:p>
            <a:endParaRPr lang="en-CA" sz="2800" b="1" dirty="0" smtClean="0"/>
          </a:p>
          <a:p>
            <a:r>
              <a:rPr lang="en-CA" sz="2800" b="1" dirty="0" smtClean="0"/>
              <a:t>When there is a need for new electricity supply, wind energy is well positioned to be a provider of choice</a:t>
            </a:r>
          </a:p>
          <a:p>
            <a:endParaRPr lang="en-CA" sz="2800" b="1" dirty="0" smtClean="0"/>
          </a:p>
          <a:p>
            <a:r>
              <a:rPr lang="en-CA" sz="2800" b="1" dirty="0" err="1" smtClean="0"/>
              <a:t>CanWEA</a:t>
            </a:r>
            <a:r>
              <a:rPr lang="en-CA" sz="2800" b="1" dirty="0" smtClean="0"/>
              <a:t> believes Canada should move to secure 20% of its electricity from wind energy</a:t>
            </a:r>
            <a:endParaRPr lang="en-CA" dirty="0"/>
          </a:p>
        </p:txBody>
      </p:sp>
    </p:spTree>
    <p:extLst>
      <p:ext uri="{BB962C8B-B14F-4D97-AF65-F5344CB8AC3E}">
        <p14:creationId xmlns:p14="http://schemas.microsoft.com/office/powerpoint/2010/main" val="4111426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spTree>
    <p:extLst>
      <p:ext uri="{BB962C8B-B14F-4D97-AF65-F5344CB8AC3E}">
        <p14:creationId xmlns:p14="http://schemas.microsoft.com/office/powerpoint/2010/main" val="2185745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686800" cy="1143000"/>
          </a:xfrm>
        </p:spPr>
        <p:txBody>
          <a:bodyPr/>
          <a:lstStyle/>
          <a:p>
            <a:r>
              <a:rPr lang="en-US" altLang="en-US" dirty="0" smtClean="0">
                <a:solidFill>
                  <a:schemeClr val="accent1"/>
                </a:solidFill>
                <a:ea typeface="ＭＳ Ｐゴシック" pitchFamily="34" charset="-128"/>
              </a:rPr>
              <a:t>Presentation Outline</a:t>
            </a:r>
            <a:endParaRPr lang="en-CA" altLang="en-US" dirty="0" smtClean="0">
              <a:solidFill>
                <a:schemeClr val="accent1"/>
              </a:solidFill>
              <a:ea typeface="ＭＳ Ｐゴシック" pitchFamily="34" charset="-128"/>
            </a:endParaRPr>
          </a:p>
        </p:txBody>
      </p:sp>
      <p:sp>
        <p:nvSpPr>
          <p:cNvPr id="12291" name="Content Placeholder 2"/>
          <p:cNvSpPr>
            <a:spLocks noGrp="1"/>
          </p:cNvSpPr>
          <p:nvPr>
            <p:ph idx="1"/>
          </p:nvPr>
        </p:nvSpPr>
        <p:spPr>
          <a:xfrm>
            <a:off x="0" y="1565564"/>
            <a:ext cx="9017000" cy="4358986"/>
          </a:xfrm>
        </p:spPr>
        <p:txBody>
          <a:bodyPr/>
          <a:lstStyle/>
          <a:p>
            <a:r>
              <a:rPr lang="en-US" altLang="en-US" sz="2800" b="1" dirty="0" smtClean="0">
                <a:ea typeface="ＭＳ Ｐゴシック" pitchFamily="34" charset="-128"/>
              </a:rPr>
              <a:t>An Update on Wind Energy in Canada Today</a:t>
            </a:r>
          </a:p>
          <a:p>
            <a:endParaRPr lang="en-US" altLang="en-US" sz="2800" b="1" dirty="0" smtClean="0">
              <a:ea typeface="ＭＳ Ｐゴシック" pitchFamily="34" charset="-128"/>
            </a:endParaRPr>
          </a:p>
          <a:p>
            <a:r>
              <a:rPr lang="en-US" altLang="en-US" sz="2800" b="1" dirty="0" smtClean="0">
                <a:ea typeface="ＭＳ Ｐゴシック" pitchFamily="34" charset="-128"/>
              </a:rPr>
              <a:t>Why Wind Energy Will Play a Central Role in Canada’s Future Electricity Supply </a:t>
            </a:r>
          </a:p>
          <a:p>
            <a:endParaRPr lang="en-US" altLang="en-US" sz="2800" b="1" dirty="0" smtClean="0">
              <a:ea typeface="ＭＳ Ｐゴシック" pitchFamily="34" charset="-128"/>
            </a:endParaRPr>
          </a:p>
          <a:p>
            <a:r>
              <a:rPr lang="en-US" altLang="en-US" sz="2800" b="1" dirty="0" smtClean="0">
                <a:ea typeface="ＭＳ Ｐゴシック" pitchFamily="34" charset="-128"/>
              </a:rPr>
              <a:t>Barriers to Capturing Canada’s Wind Energy Potential </a:t>
            </a:r>
          </a:p>
          <a:p>
            <a:endParaRPr lang="en-US" altLang="en-US" sz="2800" b="1" dirty="0" smtClean="0">
              <a:ea typeface="ＭＳ Ｐゴシック" pitchFamily="34" charset="-128"/>
            </a:endParaRPr>
          </a:p>
          <a:p>
            <a:r>
              <a:rPr lang="en-US" altLang="en-US" sz="2800" b="1" dirty="0" smtClean="0">
                <a:ea typeface="ＭＳ Ｐゴシック" pitchFamily="34" charset="-128"/>
              </a:rPr>
              <a:t>Canada’s Wind Energy Future</a:t>
            </a:r>
            <a:endParaRPr lang="en-US" altLang="en-US" sz="2800" b="1" dirty="0" smtClean="0">
              <a:solidFill>
                <a:srgbClr val="FF0000"/>
              </a:solidFill>
              <a:ea typeface="ＭＳ Ｐゴシック" pitchFamily="34" charset="-128"/>
            </a:endParaRPr>
          </a:p>
          <a:p>
            <a:pPr marL="457200" lvl="1" indent="0">
              <a:buNone/>
            </a:pPr>
            <a:endParaRPr lang="en-CA" altLang="en-US" b="1" dirty="0" smtClean="0">
              <a:ea typeface="ＭＳ Ｐゴシック" pitchFamily="34" charset="-128"/>
            </a:endParaRPr>
          </a:p>
        </p:txBody>
      </p:sp>
    </p:spTree>
    <p:extLst>
      <p:ext uri="{BB962C8B-B14F-4D97-AF65-F5344CB8AC3E}">
        <p14:creationId xmlns:p14="http://schemas.microsoft.com/office/powerpoint/2010/main" val="862665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74638"/>
            <a:ext cx="9144000" cy="1143000"/>
          </a:xfrm>
        </p:spPr>
        <p:txBody>
          <a:bodyPr/>
          <a:lstStyle/>
          <a:p>
            <a:r>
              <a:rPr lang="en-CA" altLang="en-US" dirty="0" smtClean="0">
                <a:ea typeface="ＭＳ Ｐゴシック" pitchFamily="34" charset="-128"/>
              </a:rPr>
              <a:t>Historic Growth in Canada’s Installed </a:t>
            </a:r>
            <a:br>
              <a:rPr lang="en-CA" altLang="en-US" dirty="0" smtClean="0">
                <a:ea typeface="ＭＳ Ｐゴシック" pitchFamily="34" charset="-128"/>
              </a:rPr>
            </a:br>
            <a:r>
              <a:rPr lang="en-CA" altLang="en-US" dirty="0" smtClean="0">
                <a:ea typeface="ＭＳ Ｐゴシック" pitchFamily="34" charset="-128"/>
              </a:rPr>
              <a:t>Wind Energy Capacity</a:t>
            </a:r>
          </a:p>
        </p:txBody>
      </p:sp>
      <p:sp>
        <p:nvSpPr>
          <p:cNvPr id="9219" name="Content Placeholder 2"/>
          <p:cNvSpPr>
            <a:spLocks noGrp="1"/>
          </p:cNvSpPr>
          <p:nvPr>
            <p:ph idx="1"/>
          </p:nvPr>
        </p:nvSpPr>
        <p:spPr/>
        <p:txBody>
          <a:bodyPr/>
          <a:lstStyle/>
          <a:p>
            <a:endParaRPr lang="en-CA" altLang="en-US" smtClean="0">
              <a:ea typeface="ＭＳ Ｐゴシック" pitchFamily="34" charset="-128"/>
            </a:endParaRPr>
          </a:p>
        </p:txBody>
      </p:sp>
      <p:pic>
        <p:nvPicPr>
          <p:cNvPr id="9220" name="Picture 2" descr="I:\Installed Capacity&amp;Proposed projects\2014\May 2014\canwea-installed-capacity-May14-PP-e-chart-v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7638"/>
            <a:ext cx="9144000" cy="450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6997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ea typeface="ＭＳ Ｐゴシック" pitchFamily="34" charset="-128"/>
              </a:rPr>
              <a:t>Wind Energy in Canada Today</a:t>
            </a:r>
            <a:endParaRPr lang="en-CA" altLang="en-US" dirty="0" smtClean="0">
              <a:ea typeface="ＭＳ Ｐゴシック" pitchFamily="34" charset="-128"/>
            </a:endParaRPr>
          </a:p>
        </p:txBody>
      </p:sp>
      <p:sp>
        <p:nvSpPr>
          <p:cNvPr id="12291" name="Content Placeholder 2"/>
          <p:cNvSpPr>
            <a:spLocks noGrp="1"/>
          </p:cNvSpPr>
          <p:nvPr>
            <p:ph idx="1"/>
          </p:nvPr>
        </p:nvSpPr>
        <p:spPr>
          <a:xfrm>
            <a:off x="0" y="1570182"/>
            <a:ext cx="9017000" cy="4354368"/>
          </a:xfrm>
        </p:spPr>
        <p:txBody>
          <a:bodyPr/>
          <a:lstStyle/>
          <a:p>
            <a:r>
              <a:rPr lang="en-CA" altLang="en-US" sz="2800" b="1" dirty="0" smtClean="0">
                <a:ea typeface="ＭＳ Ｐゴシック" pitchFamily="34" charset="-128"/>
              </a:rPr>
              <a:t>Canada is the 9</a:t>
            </a:r>
            <a:r>
              <a:rPr lang="en-CA" altLang="en-US" sz="2800" b="1" baseline="30000" dirty="0" smtClean="0">
                <a:ea typeface="ＭＳ Ｐゴシック" pitchFamily="34" charset="-128"/>
              </a:rPr>
              <a:t>th</a:t>
            </a:r>
            <a:r>
              <a:rPr lang="en-CA" altLang="en-US" sz="2800" b="1" dirty="0" smtClean="0">
                <a:ea typeface="ＭＳ Ｐゴシック" pitchFamily="34" charset="-128"/>
              </a:rPr>
              <a:t> largest wind energy producer in the world and has 8,517 MW of installed capacity today</a:t>
            </a:r>
          </a:p>
          <a:p>
            <a:endParaRPr lang="en-CA" altLang="en-US" sz="2800" b="1" dirty="0">
              <a:ea typeface="ＭＳ Ｐゴシック" pitchFamily="34" charset="-128"/>
            </a:endParaRPr>
          </a:p>
          <a:p>
            <a:r>
              <a:rPr lang="en-CA" altLang="en-US" sz="2800" b="1" dirty="0">
                <a:ea typeface="ＭＳ Ｐゴシック" pitchFamily="34" charset="-128"/>
              </a:rPr>
              <a:t>Canada has been a stable and steady market averaging 1,100 MW of new installations / year for the last 5 years</a:t>
            </a:r>
          </a:p>
          <a:p>
            <a:endParaRPr lang="en-CA" altLang="en-US" sz="2800" b="1" dirty="0" smtClean="0">
              <a:ea typeface="ＭＳ Ｐゴシック" pitchFamily="34" charset="-128"/>
            </a:endParaRPr>
          </a:p>
          <a:p>
            <a:r>
              <a:rPr lang="en-CA" altLang="en-US" sz="2800" b="1" dirty="0" smtClean="0">
                <a:ea typeface="ＭＳ Ｐゴシック" pitchFamily="34" charset="-128"/>
              </a:rPr>
              <a:t>Canada installed a record 1,600 MW of new wind energy capacity in 2013, ranking Canada 5</a:t>
            </a:r>
            <a:r>
              <a:rPr lang="en-CA" altLang="en-US" sz="2800" b="1" baseline="30000" dirty="0" smtClean="0">
                <a:ea typeface="ＭＳ Ｐゴシック" pitchFamily="34" charset="-128"/>
              </a:rPr>
              <a:t>th</a:t>
            </a:r>
            <a:r>
              <a:rPr lang="en-CA" altLang="en-US" sz="2800" b="1" dirty="0" smtClean="0">
                <a:ea typeface="ＭＳ Ｐゴシック" pitchFamily="34" charset="-128"/>
              </a:rPr>
              <a:t> globally for new installations</a:t>
            </a:r>
          </a:p>
          <a:p>
            <a:endParaRPr lang="en-CA" altLang="en-US" b="1" dirty="0">
              <a:ea typeface="ＭＳ Ｐゴシック" pitchFamily="34" charset="-128"/>
            </a:endParaRPr>
          </a:p>
          <a:p>
            <a:endParaRPr lang="en-CA" altLang="en-US" b="1" dirty="0" smtClean="0">
              <a:ea typeface="ＭＳ Ｐゴシック" pitchFamily="34" charset="-128"/>
            </a:endParaRPr>
          </a:p>
          <a:p>
            <a:pPr marL="0" indent="0">
              <a:buNone/>
            </a:pPr>
            <a:endParaRPr lang="en-CA" altLang="en-US" b="1" dirty="0">
              <a:ea typeface="ＭＳ Ｐゴシック" pitchFamily="34" charset="-128"/>
            </a:endParaRPr>
          </a:p>
        </p:txBody>
      </p:sp>
    </p:spTree>
    <p:extLst>
      <p:ext uri="{BB962C8B-B14F-4D97-AF65-F5344CB8AC3E}">
        <p14:creationId xmlns:p14="http://schemas.microsoft.com/office/powerpoint/2010/main" val="1332842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Wind Energy Across Canada</a:t>
            </a:r>
            <a:endParaRPr lang="en-CA" dirty="0"/>
          </a:p>
        </p:txBody>
      </p:sp>
      <p:sp>
        <p:nvSpPr>
          <p:cNvPr id="3" name="Content Placeholder 2"/>
          <p:cNvSpPr>
            <a:spLocks noGrp="1"/>
          </p:cNvSpPr>
          <p:nvPr>
            <p:ph idx="1"/>
          </p:nvPr>
        </p:nvSpPr>
        <p:spPr/>
        <p:txBody>
          <a:bodyPr/>
          <a:lstStyle/>
          <a:p>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673" y="1600201"/>
            <a:ext cx="8756072" cy="4149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3948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Wind Energy’s Contribution to Canada’s Electricity Production</a:t>
            </a:r>
            <a:endParaRPr lang="en-CA" dirty="0"/>
          </a:p>
        </p:txBody>
      </p:sp>
      <p:sp>
        <p:nvSpPr>
          <p:cNvPr id="3" name="Content Placeholder 2"/>
          <p:cNvSpPr>
            <a:spLocks noGrp="1"/>
          </p:cNvSpPr>
          <p:nvPr>
            <p:ph idx="1"/>
          </p:nvPr>
        </p:nvSpPr>
        <p:spPr>
          <a:xfrm>
            <a:off x="0" y="1417638"/>
            <a:ext cx="9268691" cy="4506912"/>
          </a:xfrm>
        </p:spPr>
        <p:txBody>
          <a:bodyPr/>
          <a:lstStyle/>
          <a:p>
            <a:r>
              <a:rPr lang="en-CA" sz="2800" b="1" dirty="0" smtClean="0"/>
              <a:t>Wind energy now </a:t>
            </a:r>
            <a:r>
              <a:rPr lang="en-CA" sz="2800" b="1" dirty="0" smtClean="0"/>
              <a:t>meets almost 4% </a:t>
            </a:r>
            <a:r>
              <a:rPr lang="en-CA" sz="2800" b="1" dirty="0" smtClean="0"/>
              <a:t>of Canada’s </a:t>
            </a:r>
            <a:r>
              <a:rPr lang="en-CA" sz="2800" b="1" dirty="0" smtClean="0"/>
              <a:t>electricity demand (equal </a:t>
            </a:r>
            <a:r>
              <a:rPr lang="en-CA" sz="2800" b="1" dirty="0" smtClean="0"/>
              <a:t>to </a:t>
            </a:r>
            <a:r>
              <a:rPr lang="en-CA" sz="2800" b="1" dirty="0" smtClean="0"/>
              <a:t>more than 2.5 million homes </a:t>
            </a:r>
            <a:r>
              <a:rPr lang="en-CA" sz="2800" b="1" dirty="0" smtClean="0"/>
              <a:t>annually)</a:t>
            </a:r>
          </a:p>
          <a:p>
            <a:endParaRPr lang="en-CA" sz="2800" b="1" dirty="0" smtClean="0"/>
          </a:p>
          <a:p>
            <a:r>
              <a:rPr lang="en-CA" sz="2800" b="1" dirty="0" smtClean="0"/>
              <a:t>Wind </a:t>
            </a:r>
            <a:r>
              <a:rPr lang="en-CA" sz="2800" b="1" dirty="0" smtClean="0"/>
              <a:t>energy’s contribution to provincial electricity needs</a:t>
            </a:r>
          </a:p>
          <a:p>
            <a:pPr lvl="1"/>
            <a:endParaRPr lang="en-CA" b="1" dirty="0" smtClean="0"/>
          </a:p>
          <a:p>
            <a:pPr lvl="2"/>
            <a:r>
              <a:rPr lang="en-CA" sz="2400" b="1" dirty="0" smtClean="0"/>
              <a:t>BC	1.51%			QC 	2.63%</a:t>
            </a:r>
          </a:p>
          <a:p>
            <a:pPr lvl="2"/>
            <a:r>
              <a:rPr lang="en-CA" sz="2400" b="1" dirty="0" smtClean="0"/>
              <a:t>AB	3.89%			NB	4.02%</a:t>
            </a:r>
          </a:p>
          <a:p>
            <a:pPr lvl="2"/>
            <a:r>
              <a:rPr lang="en-CA" sz="2400" b="1" dirty="0" smtClean="0"/>
              <a:t>SK	3.11%			NS	8.75%</a:t>
            </a:r>
          </a:p>
          <a:p>
            <a:pPr lvl="2"/>
            <a:r>
              <a:rPr lang="en-CA" sz="2400" b="1" dirty="0" smtClean="0"/>
              <a:t>MB	2.73%			PEI	37.01%</a:t>
            </a:r>
          </a:p>
          <a:p>
            <a:pPr lvl="2"/>
            <a:r>
              <a:rPr lang="en-CA" sz="2400" b="1" dirty="0" smtClean="0"/>
              <a:t>ON	3.70%			NF	3.18%</a:t>
            </a:r>
            <a:endParaRPr lang="en-CA" sz="2400" b="1" dirty="0"/>
          </a:p>
        </p:txBody>
      </p:sp>
    </p:spTree>
    <p:extLst>
      <p:ext uri="{BB962C8B-B14F-4D97-AF65-F5344CB8AC3E}">
        <p14:creationId xmlns:p14="http://schemas.microsoft.com/office/powerpoint/2010/main" val="2037900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Wind Energy’s Short-Term Prospects</a:t>
            </a:r>
            <a:endParaRPr lang="en-CA" dirty="0"/>
          </a:p>
        </p:txBody>
      </p:sp>
      <p:sp>
        <p:nvSpPr>
          <p:cNvPr id="3" name="Content Placeholder 2"/>
          <p:cNvSpPr>
            <a:spLocks noGrp="1"/>
          </p:cNvSpPr>
          <p:nvPr>
            <p:ph idx="1"/>
          </p:nvPr>
        </p:nvSpPr>
        <p:spPr>
          <a:xfrm>
            <a:off x="166255" y="1634836"/>
            <a:ext cx="8848436" cy="4289714"/>
          </a:xfrm>
        </p:spPr>
        <p:txBody>
          <a:bodyPr/>
          <a:lstStyle/>
          <a:p>
            <a:endParaRPr lang="en-CA" altLang="en-US" sz="2800" b="1" dirty="0" smtClean="0">
              <a:ea typeface="ＭＳ Ｐゴシック" pitchFamily="34" charset="-128"/>
            </a:endParaRPr>
          </a:p>
          <a:p>
            <a:r>
              <a:rPr lang="en-CA" altLang="en-US" sz="2800" b="1" dirty="0" smtClean="0">
                <a:ea typeface="ＭＳ Ｐゴシック" pitchFamily="34" charset="-128"/>
              </a:rPr>
              <a:t>2014 </a:t>
            </a:r>
            <a:r>
              <a:rPr lang="en-CA" altLang="en-US" sz="2800" b="1" dirty="0">
                <a:ea typeface="ＭＳ Ｐゴシック" pitchFamily="34" charset="-128"/>
              </a:rPr>
              <a:t>is projected to set a new record with </a:t>
            </a:r>
            <a:r>
              <a:rPr lang="en-CA" altLang="en-US" sz="2800" b="1" dirty="0" smtClean="0">
                <a:ea typeface="ＭＳ Ｐゴシック" pitchFamily="34" charset="-128"/>
              </a:rPr>
              <a:t>over 1,600 MW </a:t>
            </a:r>
            <a:r>
              <a:rPr lang="en-CA" altLang="en-US" sz="2800" b="1" dirty="0">
                <a:ea typeface="ＭＳ Ｐゴシック" pitchFamily="34" charset="-128"/>
              </a:rPr>
              <a:t>of new installed capacity</a:t>
            </a:r>
          </a:p>
          <a:p>
            <a:endParaRPr lang="en-CA" altLang="en-US" sz="2800" b="1" dirty="0">
              <a:ea typeface="ＭＳ Ｐゴシック" pitchFamily="34" charset="-128"/>
            </a:endParaRPr>
          </a:p>
          <a:p>
            <a:r>
              <a:rPr lang="en-CA" altLang="en-US" sz="2800" b="1" dirty="0">
                <a:ea typeface="ＭＳ Ｐゴシック" pitchFamily="34" charset="-128"/>
              </a:rPr>
              <a:t>Projects under construction </a:t>
            </a:r>
            <a:r>
              <a:rPr lang="en-CA" altLang="en-US" sz="2800" b="1" dirty="0" smtClean="0">
                <a:ea typeface="ＭＳ Ｐゴシック" pitchFamily="34" charset="-128"/>
              </a:rPr>
              <a:t>and / or </a:t>
            </a:r>
            <a:r>
              <a:rPr lang="en-CA" altLang="en-US" sz="2800" b="1" dirty="0">
                <a:ea typeface="ＭＳ Ｐゴシック" pitchFamily="34" charset="-128"/>
              </a:rPr>
              <a:t>already contracted to be built should see Canada </a:t>
            </a:r>
            <a:r>
              <a:rPr lang="en-CA" altLang="en-US" sz="2800" b="1" dirty="0" smtClean="0">
                <a:ea typeface="ＭＳ Ｐゴシック" pitchFamily="34" charset="-128"/>
              </a:rPr>
              <a:t>reach 12,000 </a:t>
            </a:r>
            <a:r>
              <a:rPr lang="en-CA" altLang="en-US" sz="2800" b="1" dirty="0">
                <a:ea typeface="ＭＳ Ｐゴシック" pitchFamily="34" charset="-128"/>
              </a:rPr>
              <a:t>MW of installed capacity by the end of 2016</a:t>
            </a:r>
          </a:p>
          <a:p>
            <a:endParaRPr lang="en-CA" b="1" dirty="0"/>
          </a:p>
        </p:txBody>
      </p:sp>
    </p:spTree>
    <p:extLst>
      <p:ext uri="{BB962C8B-B14F-4D97-AF65-F5344CB8AC3E}">
        <p14:creationId xmlns:p14="http://schemas.microsoft.com/office/powerpoint/2010/main" val="2162785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ea typeface="ＭＳ Ｐゴシック" pitchFamily="34" charset="-128"/>
              </a:rPr>
              <a:t>Can Canada Go Further? Absolutely.</a:t>
            </a:r>
          </a:p>
        </p:txBody>
      </p:sp>
      <p:sp>
        <p:nvSpPr>
          <p:cNvPr id="7171" name="Content Placeholder 2"/>
          <p:cNvSpPr>
            <a:spLocks noGrp="1"/>
          </p:cNvSpPr>
          <p:nvPr>
            <p:ph idx="1"/>
          </p:nvPr>
        </p:nvSpPr>
        <p:spPr>
          <a:xfrm>
            <a:off x="0" y="1417638"/>
            <a:ext cx="9144000" cy="4506911"/>
          </a:xfrm>
        </p:spPr>
        <p:txBody>
          <a:bodyPr/>
          <a:lstStyle/>
          <a:p>
            <a:r>
              <a:rPr lang="en-US" altLang="en-US" sz="2800" b="1" dirty="0" smtClean="0">
                <a:ea typeface="ＭＳ Ｐゴシック" pitchFamily="34" charset="-128"/>
              </a:rPr>
              <a:t>Wind energy as a percentage of domestic electricity demand in countries around the world and in the US</a:t>
            </a:r>
          </a:p>
          <a:p>
            <a:endParaRPr lang="en-US" altLang="en-US" sz="2800" b="1" dirty="0" smtClean="0">
              <a:ea typeface="ＭＳ Ｐゴシック" pitchFamily="34" charset="-128"/>
            </a:endParaRPr>
          </a:p>
          <a:p>
            <a:r>
              <a:rPr lang="en-US" altLang="en-US" sz="2800" b="1" dirty="0" smtClean="0">
                <a:ea typeface="ＭＳ Ｐゴシック" pitchFamily="34" charset="-128"/>
              </a:rPr>
              <a:t>Denmark 34%</a:t>
            </a:r>
          </a:p>
          <a:p>
            <a:r>
              <a:rPr lang="en-US" altLang="en-US" sz="2800" b="1" dirty="0" smtClean="0">
                <a:ea typeface="ＭＳ Ｐゴシック" pitchFamily="34" charset="-128"/>
              </a:rPr>
              <a:t>Portugal 23%</a:t>
            </a:r>
          </a:p>
          <a:p>
            <a:r>
              <a:rPr lang="en-US" altLang="en-US" sz="2800" b="1" dirty="0" smtClean="0">
                <a:ea typeface="ＭＳ Ｐゴシック" pitchFamily="34" charset="-128"/>
              </a:rPr>
              <a:t>Spain 21%</a:t>
            </a:r>
          </a:p>
          <a:p>
            <a:r>
              <a:rPr lang="en-US" altLang="en-US" sz="2800" b="1" dirty="0" smtClean="0">
                <a:ea typeface="ＭＳ Ｐゴシック" pitchFamily="34" charset="-128"/>
              </a:rPr>
              <a:t>Ireland 20%</a:t>
            </a:r>
          </a:p>
          <a:p>
            <a:r>
              <a:rPr lang="en-US" altLang="en-US" sz="2800" b="1" dirty="0" smtClean="0">
                <a:ea typeface="ＭＳ Ｐゴシック" pitchFamily="34" charset="-128"/>
              </a:rPr>
              <a:t>Romania 14%</a:t>
            </a:r>
          </a:p>
          <a:p>
            <a:r>
              <a:rPr lang="en-US" altLang="en-US" sz="2800" b="1" dirty="0" smtClean="0">
                <a:ea typeface="ＭＳ Ｐゴシック" pitchFamily="34" charset="-128"/>
              </a:rPr>
              <a:t>Germany 12%</a:t>
            </a:r>
            <a:endParaRPr lang="en-US" altLang="en-US" sz="2800" b="1" dirty="0">
              <a:ea typeface="ＭＳ Ｐゴシック" pitchFamily="34" charset="-128"/>
            </a:endParaRPr>
          </a:p>
          <a:p>
            <a:endParaRPr lang="en-US" altLang="en-US" sz="2800" b="1" dirty="0" smtClean="0">
              <a:ea typeface="ＭＳ Ｐゴシック" pitchFamily="34" charset="-128"/>
            </a:endParaRPr>
          </a:p>
        </p:txBody>
      </p:sp>
      <p:pic>
        <p:nvPicPr>
          <p:cNvPr id="4" name="Picture 2" descr="Wind Generation Percent Table 2013"/>
          <p:cNvPicPr>
            <a:picLocks noChangeAspect="1" noChangeArrowheads="1"/>
          </p:cNvPicPr>
          <p:nvPr/>
        </p:nvPicPr>
        <p:blipFill rotWithShape="1">
          <a:blip r:embed="rId2">
            <a:extLst>
              <a:ext uri="{28A0092B-C50C-407E-A947-70E740481C1C}">
                <a14:useLocalDpi xmlns:a14="http://schemas.microsoft.com/office/drawing/2010/main" val="0"/>
              </a:ext>
            </a:extLst>
          </a:blip>
          <a:srcRect l="4103" t="11317" r="6858" b="35167"/>
          <a:stretch/>
        </p:blipFill>
        <p:spPr bwMode="auto">
          <a:xfrm>
            <a:off x="4405745" y="2411163"/>
            <a:ext cx="4544290" cy="340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929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anWEA">
      <a:dk1>
        <a:sysClr val="windowText" lastClr="000000"/>
      </a:dk1>
      <a:lt1>
        <a:srgbClr val="CDEFFB"/>
      </a:lt1>
      <a:dk2>
        <a:srgbClr val="655C53"/>
      </a:dk2>
      <a:lt2>
        <a:srgbClr val="FFFFFF"/>
      </a:lt2>
      <a:accent1>
        <a:srgbClr val="04ADF2"/>
      </a:accent1>
      <a:accent2>
        <a:srgbClr val="6E7833"/>
      </a:accent2>
      <a:accent3>
        <a:srgbClr val="9BBB59"/>
      </a:accent3>
      <a:accent4>
        <a:srgbClr val="A0AAAB"/>
      </a:accent4>
      <a:accent5>
        <a:srgbClr val="6DCFF6"/>
      </a:accent5>
      <a:accent6>
        <a:srgbClr val="B2ADA9"/>
      </a:accent6>
      <a:hlink>
        <a:srgbClr val="F99506"/>
      </a:hlink>
      <a:folHlink>
        <a:srgbClr val="97E2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3184</TotalTime>
  <Words>1413</Words>
  <Application>Microsoft Office PowerPoint</Application>
  <PresentationFormat>On-screen Show (4:3)</PresentationFormat>
  <Paragraphs>140</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1_Office Theme</vt:lpstr>
      <vt:lpstr>Wind Energy: Diversifying Canada’s Electricity Markets </vt:lpstr>
      <vt:lpstr>CanWEA</vt:lpstr>
      <vt:lpstr>Presentation Outline</vt:lpstr>
      <vt:lpstr>Historic Growth in Canada’s Installed  Wind Energy Capacity</vt:lpstr>
      <vt:lpstr>Wind Energy in Canada Today</vt:lpstr>
      <vt:lpstr>Wind Energy Across Canada</vt:lpstr>
      <vt:lpstr>Wind Energy’s Contribution to Canada’s Electricity Production</vt:lpstr>
      <vt:lpstr>Wind Energy’s Short-Term Prospects</vt:lpstr>
      <vt:lpstr>Can Canada Go Further? Absolutely.</vt:lpstr>
      <vt:lpstr>Should Canada Go Further? Absolutely.</vt:lpstr>
      <vt:lpstr>Canada’s Future Electricity System Needs</vt:lpstr>
      <vt:lpstr>But……The Context Has Changed</vt:lpstr>
      <vt:lpstr>Can Wind Energy Help Minimize Costs for Electricity Consumers? </vt:lpstr>
      <vt:lpstr>Can Wind Energy Help Minimize the Environmental Impacts of Electricity Generation? </vt:lpstr>
      <vt:lpstr>Can Wind Energy Deliver Economic Benefits?</vt:lpstr>
      <vt:lpstr>Can Wind Energy Be a Reliable Source of Electricity Generation? </vt:lpstr>
      <vt:lpstr>Social License</vt:lpstr>
      <vt:lpstr>Understanding and Responding to Public Questions / Concerns</vt:lpstr>
      <vt:lpstr>Will Canada Go Further? </vt:lpstr>
      <vt:lpstr>Ontario</vt:lpstr>
      <vt:lpstr>Quebec</vt:lpstr>
      <vt:lpstr>Alberta</vt:lpstr>
      <vt:lpstr>Good for Consumers, Tough for Wind Owners</vt:lpstr>
      <vt:lpstr>British Columbia</vt:lpstr>
      <vt:lpstr>Canada’s Wind Energy Future</vt:lpstr>
      <vt:lpstr>Questions?</vt:lpstr>
    </vt:vector>
  </TitlesOfParts>
  <Company>3flow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dc:creator>
  <cp:lastModifiedBy>Robert Hornung</cp:lastModifiedBy>
  <cp:revision>199</cp:revision>
  <dcterms:created xsi:type="dcterms:W3CDTF">2010-01-04T13:39:10Z</dcterms:created>
  <dcterms:modified xsi:type="dcterms:W3CDTF">2014-09-30T00:18:41Z</dcterms:modified>
</cp:coreProperties>
</file>