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  <p:sldMasterId id="2147483696" r:id="rId2"/>
  </p:sldMasterIdLst>
  <p:notesMasterIdLst>
    <p:notesMasterId r:id="rId23"/>
  </p:notesMasterIdLst>
  <p:handoutMasterIdLst>
    <p:handoutMasterId r:id="rId24"/>
  </p:handoutMasterIdLst>
  <p:sldIdLst>
    <p:sldId id="256" r:id="rId3"/>
    <p:sldId id="296" r:id="rId4"/>
    <p:sldId id="298" r:id="rId5"/>
    <p:sldId id="302" r:id="rId6"/>
    <p:sldId id="324" r:id="rId7"/>
    <p:sldId id="323" r:id="rId8"/>
    <p:sldId id="325" r:id="rId9"/>
    <p:sldId id="326" r:id="rId10"/>
    <p:sldId id="327" r:id="rId11"/>
    <p:sldId id="300" r:id="rId12"/>
    <p:sldId id="328" r:id="rId13"/>
    <p:sldId id="329" r:id="rId14"/>
    <p:sldId id="330" r:id="rId15"/>
    <p:sldId id="301" r:id="rId16"/>
    <p:sldId id="305" r:id="rId17"/>
    <p:sldId id="331" r:id="rId18"/>
    <p:sldId id="332" r:id="rId19"/>
    <p:sldId id="307" r:id="rId20"/>
    <p:sldId id="315" r:id="rId21"/>
    <p:sldId id="321" r:id="rId22"/>
  </p:sldIdLst>
  <p:sldSz cx="9144000" cy="6858000" type="screen4x3"/>
  <p:notesSz cx="7010400" cy="9296400"/>
  <p:embeddedFontLst>
    <p:embeddedFont>
      <p:font typeface="CommonBullets" panose="020B0604020202020204"/>
      <p:regular r:id="rId25"/>
    </p:embeddedFont>
    <p:embeddedFont>
      <p:font typeface="Times" panose="02020603050405020304" pitchFamily="18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7070"/>
    <a:srgbClr val="F10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29" autoAdjust="0"/>
  </p:normalViewPr>
  <p:slideViewPr>
    <p:cSldViewPr>
      <p:cViewPr>
        <p:scale>
          <a:sx n="118" d="100"/>
          <a:sy n="118" d="100"/>
        </p:scale>
        <p:origin x="-1422" y="-72"/>
      </p:cViewPr>
      <p:guideLst>
        <p:guide orient="horz" pos="2736"/>
        <p:guide pos="12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dirty="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fld id="{45B54EE2-AE8B-43D4-BA41-09568AB66B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919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dirty="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95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fld id="{4E74FF39-EB26-4596-9655-3540995246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6786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 userDrawn="1"/>
        </p:nvSpPr>
        <p:spPr bwMode="auto">
          <a:xfrm>
            <a:off x="0" y="1066800"/>
            <a:ext cx="1828800" cy="3276600"/>
          </a:xfrm>
          <a:prstGeom prst="rect">
            <a:avLst/>
          </a:prstGeom>
          <a:solidFill>
            <a:srgbClr val="70707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 userDrawn="1"/>
        </p:nvSpPr>
        <p:spPr bwMode="auto">
          <a:xfrm>
            <a:off x="1905000" y="1066800"/>
            <a:ext cx="7239000" cy="3276600"/>
          </a:xfrm>
          <a:prstGeom prst="rect">
            <a:avLst/>
          </a:prstGeom>
          <a:solidFill>
            <a:srgbClr val="F1004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cs typeface="+mn-cs"/>
            </a:endParaRPr>
          </a:p>
        </p:txBody>
      </p:sp>
      <p:sp>
        <p:nvSpPr>
          <p:cNvPr id="6" name="Rectangle 8"/>
          <p:cNvSpPr>
            <a:spLocks noChangeArrowheads="1"/>
          </p:cNvSpPr>
          <p:nvPr userDrawn="1"/>
        </p:nvSpPr>
        <p:spPr bwMode="auto">
          <a:xfrm>
            <a:off x="0" y="700088"/>
            <a:ext cx="1828800" cy="301625"/>
          </a:xfrm>
          <a:prstGeom prst="rect">
            <a:avLst/>
          </a:prstGeom>
          <a:solidFill>
            <a:srgbClr val="F1004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cs typeface="+mn-cs"/>
            </a:endParaRPr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1905000" y="700088"/>
            <a:ext cx="7239000" cy="3048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cs typeface="+mn-cs"/>
            </a:endParaRPr>
          </a:p>
        </p:txBody>
      </p:sp>
      <p:pic>
        <p:nvPicPr>
          <p:cNvPr id="8" name="Picture 14" descr="W:\Departmental\Doug presentation materials\CarletonWide_Tag_K_186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495800"/>
            <a:ext cx="15240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1066800"/>
            <a:ext cx="7239000" cy="1981200"/>
          </a:xfrm>
        </p:spPr>
        <p:txBody>
          <a:bodyPr lIns="91440" tIns="45720" rIns="91440" bIns="45720" anchor="ctr"/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5000" y="3200400"/>
            <a:ext cx="7239000" cy="1143000"/>
          </a:xfrm>
        </p:spPr>
        <p:txBody>
          <a:bodyPr lIns="91440" tIns="45720" rIns="91440" bIns="45720"/>
          <a:lstStyle>
            <a:lvl1pPr marL="0" indent="0" algn="ctr">
              <a:buFont typeface="CommonBullets" pitchFamily="34" charset="2"/>
              <a:buNone/>
              <a:defRPr sz="18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B39AC-8AD3-4472-ABEE-8E5C1DC6EE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68C6E-848F-46C5-9D68-7343761DC4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2888" y="1676400"/>
            <a:ext cx="41529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8188" y="1676400"/>
            <a:ext cx="41529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78DACA-F020-4287-8DBE-94DB2D93F9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B05CC-7045-425C-BE6E-0A5231C978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7C7D6-B6F6-456C-8377-2CBA33C438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DDA9B-1D3A-478D-9EA0-F3CC1C7A9B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A6BCC4-272B-4FCE-940C-C2C911A80D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01A19-3A9E-452C-9B8E-E06F1828BF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B6508-DFBC-4482-B5CD-F3D34D0DD5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90600"/>
            <a:ext cx="21336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990600"/>
            <a:ext cx="62484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93C2B-1E61-49C1-A596-37C7E88889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 dirty="0"/>
            </a:lvl1pPr>
          </a:lstStyle>
          <a:p>
            <a:pPr>
              <a:defRPr/>
            </a:pPr>
            <a:r>
              <a:rPr lang="en-CA"/>
              <a:t>Finance Committee,  November 6, 2008          </a:t>
            </a:r>
            <a:fld id="{E926ABE9-33A8-45CE-9172-CA6BBAAF4D9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1905000" y="104775"/>
            <a:ext cx="7086600" cy="452438"/>
          </a:xfrm>
          <a:prstGeom prst="rect">
            <a:avLst/>
          </a:prstGeom>
          <a:solidFill>
            <a:srgbClr val="F1004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cs typeface="+mn-cs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1905000" y="585788"/>
            <a:ext cx="7086600" cy="10001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cs typeface="+mn-cs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990600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2888" y="1676400"/>
            <a:ext cx="8458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4129ECA-F009-44E8-A954-995E3C3758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14" descr="W:\Departmental\Doug presentation materials\CarletonWide_Tag_K_186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2400" y="100013"/>
            <a:ext cx="15240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265113" y="6324600"/>
            <a:ext cx="24384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0" hangingPunct="0">
              <a:defRPr/>
            </a:pPr>
            <a:endParaRPr lang="en-US" sz="1200" dirty="0">
              <a:latin typeface="Times New Roman" pitchFamily="18" charset="0"/>
              <a:cs typeface="+mn-cs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228600" y="6488113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0" hangingPunct="0">
              <a:defRPr/>
            </a:pPr>
            <a:r>
              <a:rPr lang="en-US" sz="1200" dirty="0">
                <a:latin typeface="Arial" charset="0"/>
                <a:cs typeface="+mn-cs"/>
              </a:rPr>
              <a:t>Slide Name</a:t>
            </a:r>
            <a:endParaRPr lang="en-US" sz="1200" dirty="0">
              <a:latin typeface="Times New Roman" pitchFamily="18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5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80000"/>
        </a:lnSpc>
        <a:spcBef>
          <a:spcPct val="40000"/>
        </a:spcBef>
        <a:spcAft>
          <a:spcPct val="0"/>
        </a:spcAft>
        <a:buClr>
          <a:srgbClr val="F10040"/>
        </a:buClr>
        <a:buFont typeface="CommonBullets" pitchFamily="34" charset="2"/>
        <a:buChar char=","/>
        <a:defRPr sz="23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Char char="–"/>
        <a:defRPr>
          <a:solidFill>
            <a:schemeClr val="tx1"/>
          </a:solidFill>
          <a:latin typeface="+mn-lt"/>
        </a:defRPr>
      </a:lvl2pPr>
      <a:lvl3pPr marL="971550" indent="-173038" algn="l" rtl="0" eaLnBrk="0" fontAlgn="base" hangingPunct="0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Font typeface="CommonBullets" pitchFamily="34" charset="2"/>
        <a:buChar char=","/>
        <a:defRPr>
          <a:solidFill>
            <a:schemeClr val="tx1"/>
          </a:solidFill>
          <a:latin typeface="+mn-lt"/>
        </a:defRPr>
      </a:lvl3pPr>
      <a:lvl4pPr marL="1312863" indent="-227013" algn="l" rtl="0" eaLnBrk="0" fontAlgn="base" hangingPunct="0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Char char="–"/>
        <a:defRPr>
          <a:solidFill>
            <a:schemeClr val="tx1"/>
          </a:solidFill>
          <a:latin typeface="+mn-lt"/>
        </a:defRPr>
      </a:lvl4pPr>
      <a:lvl5pPr marL="1595438" indent="-161925" algn="l" rtl="0" eaLnBrk="0" fontAlgn="base" hangingPunct="0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Font typeface="CommonBullets" pitchFamily="34" charset="2"/>
        <a:buChar char=","/>
        <a:defRPr>
          <a:solidFill>
            <a:schemeClr val="tx1"/>
          </a:solidFill>
          <a:latin typeface="+mn-lt"/>
        </a:defRPr>
      </a:lvl5pPr>
      <a:lvl6pPr marL="2052638" indent="-161925" algn="l" rtl="0" fontAlgn="base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Font typeface="CommonBullets" pitchFamily="34" charset="2"/>
        <a:buChar char=","/>
        <a:defRPr>
          <a:solidFill>
            <a:schemeClr val="tx1"/>
          </a:solidFill>
          <a:latin typeface="+mn-lt"/>
        </a:defRPr>
      </a:lvl6pPr>
      <a:lvl7pPr marL="2509838" indent="-161925" algn="l" rtl="0" fontAlgn="base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Font typeface="CommonBullets" pitchFamily="34" charset="2"/>
        <a:buChar char=","/>
        <a:defRPr>
          <a:solidFill>
            <a:schemeClr val="tx1"/>
          </a:solidFill>
          <a:latin typeface="+mn-lt"/>
        </a:defRPr>
      </a:lvl7pPr>
      <a:lvl8pPr marL="2967038" indent="-161925" algn="l" rtl="0" fontAlgn="base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Font typeface="CommonBullets" pitchFamily="34" charset="2"/>
        <a:buChar char=","/>
        <a:defRPr>
          <a:solidFill>
            <a:schemeClr val="tx1"/>
          </a:solidFill>
          <a:latin typeface="+mn-lt"/>
        </a:defRPr>
      </a:lvl8pPr>
      <a:lvl9pPr marL="3424238" indent="-161925" algn="l" rtl="0" fontAlgn="base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Font typeface="CommonBullets" pitchFamily="34" charset="2"/>
        <a:buChar char=",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905000" y="104775"/>
            <a:ext cx="7086600" cy="452438"/>
          </a:xfrm>
          <a:prstGeom prst="rect">
            <a:avLst/>
          </a:prstGeom>
          <a:solidFill>
            <a:srgbClr val="F1004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CA" dirty="0">
              <a:cs typeface="+mn-cs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905000" y="585788"/>
            <a:ext cx="7086600" cy="10001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CA" dirty="0">
              <a:cs typeface="+mn-cs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908175" y="981075"/>
            <a:ext cx="676751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8175" y="1989138"/>
            <a:ext cx="6792913" cy="425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2054" name="Picture 7" descr="CarletonWide_Tag_K_18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00013"/>
            <a:ext cx="15240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265113" y="6324600"/>
            <a:ext cx="24384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0" hangingPunct="0">
              <a:defRPr/>
            </a:pPr>
            <a:endParaRPr lang="en-CA" sz="1200" dirty="0">
              <a:cs typeface="+mn-cs"/>
            </a:endParaRP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228600" y="6488113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eaLnBrk="0" hangingPunct="0">
              <a:defRPr/>
            </a:pPr>
            <a:endParaRPr lang="en-CA" sz="1200" dirty="0">
              <a:cs typeface="+mn-cs"/>
            </a:endParaRP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29375" y="6429375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dirty="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r>
              <a:rPr lang="en-CA"/>
              <a:t>Finance </a:t>
            </a:r>
            <a:r>
              <a:rPr lang="en-CA" err="1"/>
              <a:t>Cte</a:t>
            </a:r>
            <a:r>
              <a:rPr lang="en-CA"/>
              <a:t>, November 6, 2008</a:t>
            </a:r>
            <a:fld id="{69FAEF0A-DB6E-4590-8187-03BEF568CD7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6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rgbClr val="F10040"/>
          </a:solidFill>
          <a:latin typeface="Times New Roman" pitchFamily="18" charset="0"/>
        </a:defRPr>
      </a:lvl9pPr>
    </p:titleStyle>
    <p:bodyStyle>
      <a:lvl1pPr marL="250825" indent="-250825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F10040"/>
        </a:buClr>
        <a:buChar char="•"/>
        <a:tabLst>
          <a:tab pos="1616075" algn="l"/>
        </a:tabLst>
        <a:defRPr sz="2300">
          <a:solidFill>
            <a:schemeClr val="tx1"/>
          </a:solidFill>
          <a:latin typeface="+mn-lt"/>
          <a:ea typeface="+mn-ea"/>
          <a:cs typeface="+mn-cs"/>
        </a:defRPr>
      </a:lvl1pPr>
      <a:lvl2pPr marL="704850" indent="-274638" algn="l" rtl="0" eaLnBrk="0" fontAlgn="base" hangingPunct="0">
        <a:spcBef>
          <a:spcPct val="20000"/>
        </a:spcBef>
        <a:spcAft>
          <a:spcPct val="0"/>
        </a:spcAft>
        <a:buClr>
          <a:srgbClr val="F10040"/>
        </a:buClr>
        <a:buChar char="•"/>
        <a:tabLst>
          <a:tab pos="1616075" algn="l"/>
        </a:tabLst>
        <a:defRPr>
          <a:solidFill>
            <a:schemeClr val="tx1"/>
          </a:solidFill>
          <a:latin typeface="+mn-lt"/>
        </a:defRPr>
      </a:lvl2pPr>
      <a:lvl3pPr marL="1144588" indent="-260350" algn="l" rtl="0" eaLnBrk="0" fontAlgn="base" hangingPunct="0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Char char="•"/>
        <a:tabLst>
          <a:tab pos="1616075" algn="l"/>
        </a:tabLst>
        <a:defRPr>
          <a:solidFill>
            <a:schemeClr val="tx1"/>
          </a:solidFill>
          <a:latin typeface="+mn-lt"/>
        </a:defRPr>
      </a:lvl3pPr>
      <a:lvl4pPr marL="1644650" indent="-320675" algn="l" rtl="0" eaLnBrk="0" fontAlgn="base" hangingPunct="0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Char char="•"/>
        <a:tabLst>
          <a:tab pos="1616075" algn="l"/>
        </a:tabLst>
        <a:defRPr>
          <a:solidFill>
            <a:schemeClr val="tx1"/>
          </a:solidFill>
          <a:latin typeface="+mn-lt"/>
        </a:defRPr>
      </a:lvl4pPr>
      <a:lvl5pPr marL="2090738" indent="-266700" algn="l" rtl="0" eaLnBrk="0" fontAlgn="base" hangingPunct="0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Char char="•"/>
        <a:tabLst>
          <a:tab pos="1616075" algn="l"/>
        </a:tabLst>
        <a:defRPr>
          <a:solidFill>
            <a:schemeClr val="tx1"/>
          </a:solidFill>
          <a:latin typeface="+mn-lt"/>
        </a:defRPr>
      </a:lvl5pPr>
      <a:lvl6pPr marL="2547938" indent="-266700" algn="l" rtl="0" fontAlgn="base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Char char="•"/>
        <a:tabLst>
          <a:tab pos="1616075" algn="l"/>
        </a:tabLst>
        <a:defRPr>
          <a:solidFill>
            <a:schemeClr val="tx1"/>
          </a:solidFill>
          <a:latin typeface="+mn-lt"/>
        </a:defRPr>
      </a:lvl6pPr>
      <a:lvl7pPr marL="3005138" indent="-266700" algn="l" rtl="0" fontAlgn="base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Char char="•"/>
        <a:tabLst>
          <a:tab pos="1616075" algn="l"/>
        </a:tabLst>
        <a:defRPr>
          <a:solidFill>
            <a:schemeClr val="tx1"/>
          </a:solidFill>
          <a:latin typeface="+mn-lt"/>
        </a:defRPr>
      </a:lvl7pPr>
      <a:lvl8pPr marL="3462338" indent="-266700" algn="l" rtl="0" fontAlgn="base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Char char="•"/>
        <a:tabLst>
          <a:tab pos="1616075" algn="l"/>
        </a:tabLst>
        <a:defRPr>
          <a:solidFill>
            <a:schemeClr val="tx1"/>
          </a:solidFill>
          <a:latin typeface="+mn-lt"/>
        </a:defRPr>
      </a:lvl8pPr>
      <a:lvl9pPr marL="3919538" indent="-266700" algn="l" rtl="0" fontAlgn="base">
        <a:lnSpc>
          <a:spcPct val="115000"/>
        </a:lnSpc>
        <a:spcBef>
          <a:spcPct val="20000"/>
        </a:spcBef>
        <a:spcAft>
          <a:spcPct val="0"/>
        </a:spcAft>
        <a:buClr>
          <a:srgbClr val="F10040"/>
        </a:buClr>
        <a:buChar char="•"/>
        <a:tabLst>
          <a:tab pos="1616075" algn="l"/>
        </a:tabLs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AFRI 3100/5100</a:t>
            </a:r>
            <a:br>
              <a:rPr lang="en-US" dirty="0" smtClean="0"/>
            </a:br>
            <a:r>
              <a:rPr lang="en-US" dirty="0" smtClean="0"/>
              <a:t>African Studies Abroad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Ghana, May </a:t>
            </a:r>
            <a:r>
              <a:rPr lang="en-US" dirty="0" smtClean="0"/>
              <a:t>4-22, </a:t>
            </a:r>
            <a:r>
              <a:rPr lang="en-US" dirty="0" smtClean="0"/>
              <a:t>2015</a:t>
            </a:r>
          </a:p>
          <a:p>
            <a:pPr eaLnBrk="1" hangingPunct="1"/>
            <a:r>
              <a:rPr lang="en-US" dirty="0" smtClean="0"/>
              <a:t>Prof. Chris Brown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33400" y="981075"/>
            <a:ext cx="8142288" cy="838200"/>
          </a:xfrm>
        </p:spPr>
        <p:txBody>
          <a:bodyPr/>
          <a:lstStyle/>
          <a:p>
            <a:pPr algn="l"/>
            <a:r>
              <a:rPr lang="en-US" sz="3600" dirty="0" smtClean="0"/>
              <a:t>Overview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53400" cy="4572000"/>
          </a:xfrm>
        </p:spPr>
        <p:txBody>
          <a:bodyPr/>
          <a:lstStyle/>
          <a:p>
            <a:r>
              <a:rPr lang="en-US" sz="2800" dirty="0" smtClean="0"/>
              <a:t>Ghana</a:t>
            </a:r>
          </a:p>
          <a:p>
            <a:r>
              <a:rPr lang="en-US" sz="2800" dirty="0" smtClean="0"/>
              <a:t>Preliminary Course Outline</a:t>
            </a:r>
          </a:p>
          <a:p>
            <a:r>
              <a:rPr lang="en-US" sz="2800" dirty="0" smtClean="0"/>
              <a:t>Possible Contributors</a:t>
            </a:r>
          </a:p>
          <a:p>
            <a:r>
              <a:rPr lang="en-US" sz="2800" dirty="0" smtClean="0"/>
              <a:t>Logistics &amp; Budget</a:t>
            </a:r>
          </a:p>
          <a:p>
            <a:r>
              <a:rPr lang="en-US" sz="2800" dirty="0" smtClean="0"/>
              <a:t>Application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33400" y="981075"/>
            <a:ext cx="8142288" cy="838200"/>
          </a:xfrm>
        </p:spPr>
        <p:txBody>
          <a:bodyPr/>
          <a:lstStyle/>
          <a:p>
            <a:pPr algn="l"/>
            <a:r>
              <a:rPr lang="en-US" sz="3600" dirty="0" smtClean="0"/>
              <a:t>Ghana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67688" cy="44196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/>
              <a:t>Some maps:</a:t>
            </a:r>
          </a:p>
        </p:txBody>
      </p:sp>
      <p:pic>
        <p:nvPicPr>
          <p:cNvPr id="1026" name="Picture 2" descr="C:\Users\ChrisBrown\Pictures\Ghana M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333751"/>
            <a:ext cx="2514600" cy="400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hrisBrown\Pictures\africa-political-ma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77931"/>
            <a:ext cx="3276600" cy="411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33400" y="981075"/>
            <a:ext cx="8142288" cy="838200"/>
          </a:xfrm>
        </p:spPr>
        <p:txBody>
          <a:bodyPr/>
          <a:lstStyle/>
          <a:p>
            <a:pPr algn="l"/>
            <a:r>
              <a:rPr lang="en-US" sz="3600" dirty="0" smtClean="0"/>
              <a:t>Ghana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67688" cy="4419600"/>
          </a:xfrm>
        </p:spPr>
        <p:txBody>
          <a:bodyPr/>
          <a:lstStyle/>
          <a:p>
            <a:r>
              <a:rPr lang="en-US" dirty="0" smtClean="0"/>
              <a:t>Politically and economically, always an African leader:</a:t>
            </a:r>
          </a:p>
          <a:p>
            <a:pPr lvl="1"/>
            <a:r>
              <a:rPr lang="en-US" dirty="0" smtClean="0"/>
              <a:t>First Independent country Sub-Saharan Africa, 1957</a:t>
            </a:r>
          </a:p>
          <a:p>
            <a:pPr lvl="1"/>
            <a:r>
              <a:rPr lang="en-US" dirty="0" smtClean="0"/>
              <a:t>Founding President, Kwame Nkrumah, major Pan-Africanist thinker </a:t>
            </a:r>
          </a:p>
          <a:p>
            <a:pPr lvl="1"/>
            <a:r>
              <a:rPr lang="en-US" dirty="0" smtClean="0"/>
              <a:t>First coup, 1966, spells “End of an Illusion” about politics in Independent Africa and ushers in period of economic decline and political instability</a:t>
            </a:r>
          </a:p>
          <a:p>
            <a:pPr lvl="1"/>
            <a:r>
              <a:rPr lang="en-US" dirty="0" smtClean="0"/>
              <a:t>In 1980s, under military leader Jerry Rawlings, becomes darling of World Bank for embrace of structural adjustment</a:t>
            </a:r>
          </a:p>
          <a:p>
            <a:pPr lvl="1"/>
            <a:r>
              <a:rPr lang="en-US" dirty="0" smtClean="0"/>
              <a:t>In 1992, among African leaders in return to democracy</a:t>
            </a:r>
          </a:p>
          <a:p>
            <a:pPr lvl="1"/>
            <a:r>
              <a:rPr lang="en-US" dirty="0" smtClean="0"/>
              <a:t>Today:</a:t>
            </a:r>
          </a:p>
          <a:p>
            <a:pPr lvl="2"/>
            <a:r>
              <a:rPr lang="en-US" dirty="0" smtClean="0"/>
              <a:t>Usually regarded as amongst most stable democracies in Africa</a:t>
            </a:r>
          </a:p>
          <a:p>
            <a:pPr lvl="2"/>
            <a:r>
              <a:rPr lang="en-US" dirty="0" smtClean="0"/>
              <a:t>High growth, and discovery of oil, lead to “middle-income” status</a:t>
            </a:r>
          </a:p>
          <a:p>
            <a:pPr lvl="2"/>
            <a:r>
              <a:rPr lang="en-US" dirty="0" smtClean="0"/>
              <a:t>But problems remain, both in consolidating democracy and addressing enduring poverty and inequality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Independence Day, 50 year later</a:t>
            </a:r>
            <a:endParaRPr lang="en-US" dirty="0"/>
          </a:p>
        </p:txBody>
      </p:sp>
      <p:pic>
        <p:nvPicPr>
          <p:cNvPr id="3074" name="Picture 2" descr="E:\Backup\user\Pictures\Africa\Ghana 2006-07\Ghana @ 50\P3060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6467739" cy="485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72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90600"/>
            <a:ext cx="8066088" cy="828675"/>
          </a:xfrm>
        </p:spPr>
        <p:txBody>
          <a:bodyPr/>
          <a:lstStyle/>
          <a:p>
            <a:r>
              <a:rPr lang="en-US" dirty="0" smtClean="0"/>
              <a:t>Kwame Nkrumah’s Birthplace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905000"/>
            <a:ext cx="8091488" cy="434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 descr="E:\Backup\user\Pictures\Africa\Ghana 2006-07\Kwame Nkrumah's Birthplace\P30300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0"/>
            <a:ext cx="6324600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38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155" y="1066800"/>
            <a:ext cx="6767513" cy="838200"/>
          </a:xfrm>
        </p:spPr>
        <p:txBody>
          <a:bodyPr/>
          <a:lstStyle/>
          <a:p>
            <a:r>
              <a:rPr lang="en-US" dirty="0" smtClean="0"/>
              <a:t>Jerry Rawlings, then and now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06" y="2133600"/>
            <a:ext cx="3654711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http://upload.wikimedia.org/wikipedia/commons/4/40/Jerry_Rawlings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912" y="2133600"/>
            <a:ext cx="4502638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90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990600"/>
            <a:ext cx="6767513" cy="828675"/>
          </a:xfrm>
        </p:spPr>
        <p:txBody>
          <a:bodyPr/>
          <a:lstStyle/>
          <a:p>
            <a:r>
              <a:rPr lang="en-US" dirty="0" smtClean="0"/>
              <a:t>2012 Election Results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62200"/>
            <a:ext cx="7987666" cy="332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26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38200"/>
            <a:ext cx="6767513" cy="838200"/>
          </a:xfrm>
        </p:spPr>
        <p:txBody>
          <a:bodyPr/>
          <a:lstStyle/>
          <a:p>
            <a:r>
              <a:rPr lang="en-US" dirty="0" smtClean="0"/>
              <a:t>Oil in the water…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7015432" cy="473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92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533400" y="981075"/>
            <a:ext cx="8142288" cy="838200"/>
          </a:xfrm>
        </p:spPr>
        <p:txBody>
          <a:bodyPr/>
          <a:lstStyle/>
          <a:p>
            <a:pPr algn="l"/>
            <a:r>
              <a:rPr lang="en-US" sz="3600" dirty="0" smtClean="0"/>
              <a:t>Preliminary Course Outline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67688" cy="4419600"/>
          </a:xfrm>
        </p:spPr>
        <p:txBody>
          <a:bodyPr/>
          <a:lstStyle/>
          <a:p>
            <a:pPr lvl="0">
              <a:spcBef>
                <a:spcPts val="600"/>
              </a:spcBef>
            </a:pPr>
            <a:r>
              <a:rPr lang="en-US" dirty="0" smtClean="0"/>
              <a:t>Course title: “Ghana: The Challenges of Democracy and Development in Africa”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Explore broader question of the challenges of building democracy and promoting development in Africa, through the case study of Ghana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Cover the entire Independence period, but focus on contemporary developments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Organized and led by Prof. Brown, but draw heavily on presentations by Ghanaian experts from academia, government and civil society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Combine classroom presentations with field excursions and site visits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First two weeks in national capital, Accra; last week in capital of Northern Region, Tamale</a:t>
            </a:r>
          </a:p>
          <a:p>
            <a:pPr lvl="2">
              <a:spcBef>
                <a:spcPts val="600"/>
              </a:spcBef>
            </a:pPr>
            <a:r>
              <a:rPr lang="en-US" dirty="0" smtClean="0"/>
              <a:t>Tamale portion of course focuses on issues of local government, rural development and regional inequality</a:t>
            </a:r>
          </a:p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90600"/>
            <a:ext cx="6767513" cy="838200"/>
          </a:xfrm>
        </p:spPr>
        <p:txBody>
          <a:bodyPr/>
          <a:lstStyle/>
          <a:p>
            <a:r>
              <a:rPr lang="en-US" dirty="0" smtClean="0"/>
              <a:t>Images from Accra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6143" y="1905000"/>
            <a:ext cx="6792913" cy="42592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194" name="Picture 2" descr="E:\Backup\user\Pictures\Africa\Ghana 2006-07\Gabriel in Accra\P61100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66" y="1676400"/>
            <a:ext cx="31496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E:\Backup\user\Pictures\Africa\Ghana 2006-07\Labadi Beach Hotel\P81200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52600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E:\Backup\user\Pictures\Africa\Ghana 2006-07\Gabriel Soccer Team\Chicken Farming0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66" y="4267200"/>
            <a:ext cx="3163312" cy="237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E:\Backup\user\Pictures\Africa\Ghana 2006-07\Ghana @ 50\P30600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277484"/>
            <a:ext cx="31496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83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914400"/>
            <a:ext cx="6767513" cy="838200"/>
          </a:xfrm>
        </p:spPr>
        <p:txBody>
          <a:bodyPr/>
          <a:lstStyle/>
          <a:p>
            <a:r>
              <a:rPr lang="en-US" dirty="0" smtClean="0"/>
              <a:t>Images from the North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 descr="E:\Backup\user\Pictures\Africa\Ghana 2006-07\Anglican Church\Choi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10" y="4162592"/>
            <a:ext cx="29718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Backup\user\Pictures\Africa\Ghana 2006-07\Farming in our Backyard\P91001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96" y="4229436"/>
            <a:ext cx="2793551" cy="209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E:\Backup\user\Pictures\Africa\Ghana 2006-07\Issakah Baby Outdooring\P3260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1" y="1786989"/>
            <a:ext cx="2878882" cy="215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E:\Backup\user\Pictures\Africa\Ghana 2006-07\Jane's school\PC1901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168" y="1828799"/>
            <a:ext cx="2875652" cy="215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E:\Backup\user\Pictures\Africa\Ghana 2006-07\Sandema Water Workshop\Chicken Farming02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78" y="4229436"/>
            <a:ext cx="25908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E:\Backup\user\Pictures\Africa\Ghana 2006-07\Sekoti Health Clinic\P523002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97" y="1828801"/>
            <a:ext cx="2804903" cy="215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32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914400"/>
            <a:ext cx="6767513" cy="838200"/>
          </a:xfrm>
        </p:spPr>
        <p:txBody>
          <a:bodyPr/>
          <a:lstStyle/>
          <a:p>
            <a:r>
              <a:rPr lang="en-US" dirty="0" smtClean="0"/>
              <a:t>Course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012113" cy="4335462"/>
          </a:xfrm>
        </p:spPr>
        <p:txBody>
          <a:bodyPr/>
          <a:lstStyle/>
          <a:p>
            <a:r>
              <a:rPr lang="en-US" sz="2800" dirty="0" smtClean="0"/>
              <a:t>It is a course, after all…</a:t>
            </a:r>
          </a:p>
          <a:p>
            <a:pPr lvl="1"/>
            <a:r>
              <a:rPr lang="en-US" sz="2000" dirty="0" smtClean="0"/>
              <a:t>Course pack, available beforehand, with all course readings</a:t>
            </a:r>
          </a:p>
          <a:p>
            <a:pPr lvl="1"/>
            <a:r>
              <a:rPr lang="en-US" sz="2000" dirty="0" smtClean="0"/>
              <a:t>Students will be expected to submit at least 10 reflection pieces of 1-2 pages each</a:t>
            </a:r>
          </a:p>
          <a:p>
            <a:pPr lvl="1"/>
            <a:r>
              <a:rPr lang="en-US" sz="2000" dirty="0" smtClean="0"/>
              <a:t>These reflection pieces may either  be an academic discussion of a given daily topic and the associated guest speaker/excursion, or may be a personal reflection on  some aspect of our stay in Ghana (e.g. reaction to our site visit to Cape Coast Castle)</a:t>
            </a:r>
          </a:p>
          <a:p>
            <a:pPr lvl="1"/>
            <a:r>
              <a:rPr lang="en-US" sz="2000" dirty="0" smtClean="0"/>
              <a:t>Your grade will be based on your best 10 reflection pieces, each weighted equally, with no more than 2 “personal” reflections included in the total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6014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33400" y="981075"/>
            <a:ext cx="8142288" cy="838200"/>
          </a:xfrm>
        </p:spPr>
        <p:txBody>
          <a:bodyPr/>
          <a:lstStyle/>
          <a:p>
            <a:pPr algn="l"/>
            <a:r>
              <a:rPr lang="en-US" sz="3600" dirty="0" smtClean="0"/>
              <a:t>Possible Contributors and Expertise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67688" cy="4419600"/>
          </a:xfrm>
        </p:spPr>
        <p:txBody>
          <a:bodyPr/>
          <a:lstStyle/>
          <a:p>
            <a:r>
              <a:rPr lang="en-US" sz="2000" dirty="0" smtClean="0"/>
              <a:t>Prof. Daniel Osabu-Kle, Carleton: traditional authorities</a:t>
            </a:r>
          </a:p>
          <a:p>
            <a:r>
              <a:rPr lang="en-US" sz="2000" dirty="0" smtClean="0"/>
              <a:t>Dr. Sulley Gariba, Office of the President: </a:t>
            </a:r>
            <a:r>
              <a:rPr lang="en-US" sz="2000" dirty="0"/>
              <a:t>n</a:t>
            </a:r>
            <a:r>
              <a:rPr lang="en-US" sz="2000" dirty="0" smtClean="0"/>
              <a:t>ational planning</a:t>
            </a:r>
          </a:p>
          <a:p>
            <a:r>
              <a:rPr lang="en-US" sz="2000" dirty="0" smtClean="0"/>
              <a:t>Dr. Rasheed </a:t>
            </a:r>
            <a:r>
              <a:rPr lang="en-US" sz="2000" dirty="0" err="1" smtClean="0"/>
              <a:t>Draman</a:t>
            </a:r>
            <a:r>
              <a:rPr lang="en-US" sz="2000" dirty="0" smtClean="0"/>
              <a:t>, Africa Centre for Parliamentary Affairs, Parliament</a:t>
            </a:r>
          </a:p>
          <a:p>
            <a:r>
              <a:rPr lang="en-US" sz="2000" dirty="0" smtClean="0"/>
              <a:t>Dr. Franklin </a:t>
            </a:r>
            <a:r>
              <a:rPr lang="en-US" sz="2000" dirty="0" err="1" smtClean="0"/>
              <a:t>Oduru</a:t>
            </a:r>
            <a:r>
              <a:rPr lang="en-US" sz="2000" dirty="0" smtClean="0"/>
              <a:t>, Ghana Centre for Democratic Development: democratization</a:t>
            </a:r>
          </a:p>
          <a:p>
            <a:r>
              <a:rPr lang="en-US" sz="2000" dirty="0" smtClean="0"/>
              <a:t>Dr. Amanda </a:t>
            </a:r>
            <a:r>
              <a:rPr lang="en-US" sz="2000" dirty="0" err="1" smtClean="0"/>
              <a:t>Coffie</a:t>
            </a:r>
            <a:r>
              <a:rPr lang="en-US" sz="2000" dirty="0" smtClean="0"/>
              <a:t>, University of Ghana: migration and refugees</a:t>
            </a:r>
          </a:p>
          <a:p>
            <a:r>
              <a:rPr lang="en-US" sz="2000" dirty="0" smtClean="0"/>
              <a:t>Prof. Joseph </a:t>
            </a:r>
            <a:r>
              <a:rPr lang="en-US" sz="2000" dirty="0" err="1" smtClean="0"/>
              <a:t>Yaro</a:t>
            </a:r>
            <a:r>
              <a:rPr lang="en-US" sz="2000" dirty="0" smtClean="0"/>
              <a:t>, University of Ghana: rural development</a:t>
            </a:r>
          </a:p>
          <a:p>
            <a:r>
              <a:rPr lang="en-US" sz="2000" dirty="0" smtClean="0"/>
              <a:t>Dr Esther </a:t>
            </a:r>
            <a:r>
              <a:rPr lang="en-US" sz="2000" smtClean="0"/>
              <a:t>Ofei-Aboagye, </a:t>
            </a:r>
            <a:r>
              <a:rPr lang="en-US" sz="2000" dirty="0" smtClean="0"/>
              <a:t>Institute of Local Government Service: local government</a:t>
            </a:r>
            <a:r>
              <a:rPr lang="en-US" sz="2000" smtClean="0"/>
              <a:t>, gender</a:t>
            </a:r>
            <a:endParaRPr lang="en-US" sz="2000" dirty="0" smtClean="0"/>
          </a:p>
          <a:p>
            <a:r>
              <a:rPr lang="en-US" sz="2000" dirty="0" err="1" smtClean="0"/>
              <a:t>Mr</a:t>
            </a:r>
            <a:r>
              <a:rPr lang="en-US" sz="2000" dirty="0" smtClean="0"/>
              <a:t> Gregory </a:t>
            </a:r>
            <a:r>
              <a:rPr lang="en-US" sz="2000" dirty="0" err="1" smtClean="0"/>
              <a:t>Adoo</a:t>
            </a:r>
            <a:r>
              <a:rPr lang="en-US" sz="2000" dirty="0" smtClean="0"/>
              <a:t>, Principal Planning Officer, Northern Region</a:t>
            </a:r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533400" y="981075"/>
            <a:ext cx="8142288" cy="838200"/>
          </a:xfrm>
        </p:spPr>
        <p:txBody>
          <a:bodyPr/>
          <a:lstStyle/>
          <a:p>
            <a:pPr algn="l"/>
            <a:r>
              <a:rPr lang="en-US" sz="3600" dirty="0" smtClean="0"/>
              <a:t>Logistics 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153400" cy="4724400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</a:rPr>
              <a:t>Course dates: Monday, May 4 through Friday, May 22 inclusive</a:t>
            </a:r>
          </a:p>
          <a:p>
            <a:pPr lvl="1"/>
            <a:r>
              <a:rPr lang="en-US" sz="2400" dirty="0" smtClean="0">
                <a:latin typeface="Calibri" pitchFamily="34" charset="0"/>
              </a:rPr>
              <a:t>Aim to arrive no later than May 2, free to depart any time from May 23 onward</a:t>
            </a:r>
          </a:p>
          <a:p>
            <a:pPr lvl="1"/>
            <a:r>
              <a:rPr lang="en-US" sz="2400" dirty="0" smtClean="0">
                <a:latin typeface="Calibri" pitchFamily="34" charset="0"/>
              </a:rPr>
              <a:t>Most class days: Lecture/visit am, free pm</a:t>
            </a:r>
          </a:p>
          <a:p>
            <a:pPr lvl="1"/>
            <a:r>
              <a:rPr lang="en-US" sz="2400" dirty="0" smtClean="0">
                <a:latin typeface="Calibri" pitchFamily="34" charset="0"/>
              </a:rPr>
              <a:t>Weekend of May 9/10: visit to Cape Coast and </a:t>
            </a:r>
            <a:r>
              <a:rPr lang="en-US" sz="2400" dirty="0" err="1" smtClean="0">
                <a:latin typeface="Calibri" pitchFamily="34" charset="0"/>
              </a:rPr>
              <a:t>Kakum</a:t>
            </a:r>
            <a:r>
              <a:rPr lang="en-US" sz="2400" dirty="0" smtClean="0">
                <a:latin typeface="Calibri" pitchFamily="34" charset="0"/>
              </a:rPr>
              <a:t> N.P.</a:t>
            </a:r>
          </a:p>
          <a:p>
            <a:r>
              <a:rPr lang="en-US" sz="2800" dirty="0" smtClean="0">
                <a:latin typeface="Calibri" pitchFamily="34" charset="0"/>
              </a:rPr>
              <a:t>Accommodation and ground transport provided</a:t>
            </a:r>
          </a:p>
          <a:p>
            <a:pPr lvl="1"/>
            <a:r>
              <a:rPr lang="en-US" sz="2400" dirty="0" smtClean="0">
                <a:latin typeface="Calibri" pitchFamily="34" charset="0"/>
              </a:rPr>
              <a:t>Hope to partner with the Institute of Local Government Service, which has campuses in both Accra and Tamale, including boarding facilities</a:t>
            </a:r>
          </a:p>
          <a:p>
            <a:pPr lvl="1"/>
            <a:r>
              <a:rPr lang="en-US" sz="2400" dirty="0" smtClean="0">
                <a:latin typeface="Calibri" pitchFamily="34" charset="0"/>
              </a:rPr>
              <a:t>Ground transport by bus (</a:t>
            </a:r>
            <a:r>
              <a:rPr lang="en-US" sz="2400" dirty="0" err="1" smtClean="0">
                <a:latin typeface="Calibri" pitchFamily="34" charset="0"/>
              </a:rPr>
              <a:t>tro-tro</a:t>
            </a:r>
            <a:r>
              <a:rPr lang="en-US" sz="2400" dirty="0" smtClean="0">
                <a:latin typeface="Calibri" pitchFamily="34" charset="0"/>
              </a:rPr>
              <a:t>) in Accra and to Cape Coast, air travel to Tamale</a:t>
            </a:r>
          </a:p>
          <a:p>
            <a:pPr>
              <a:buFontTx/>
              <a:buNone/>
            </a:pPr>
            <a:r>
              <a:rPr lang="en-US" dirty="0" smtClean="0">
                <a:latin typeface="Calibri" pitchFamily="34" charset="0"/>
              </a:rPr>
              <a:t>							</a:t>
            </a:r>
          </a:p>
          <a:p>
            <a:endParaRPr lang="en-US" dirty="0" smtClean="0">
              <a:latin typeface="Calibri" pitchFamily="34" charset="0"/>
            </a:endParaRPr>
          </a:p>
          <a:p>
            <a:pPr lvl="1"/>
            <a:endParaRPr lang="en-US" sz="2300" dirty="0" smtClean="0">
              <a:latin typeface="Calibri" pitchFamily="34" charset="0"/>
            </a:endParaRPr>
          </a:p>
          <a:p>
            <a:pPr lvl="1"/>
            <a:endParaRPr lang="en-US" sz="2400" dirty="0" smtClean="0">
              <a:latin typeface="Calibri" pitchFamily="34" charset="0"/>
            </a:endParaRPr>
          </a:p>
          <a:p>
            <a:pPr lvl="1"/>
            <a:endParaRPr lang="en-US" sz="2300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90600"/>
            <a:ext cx="6767513" cy="838200"/>
          </a:xfrm>
        </p:spPr>
        <p:txBody>
          <a:bodyPr/>
          <a:lstStyle/>
          <a:p>
            <a:r>
              <a:rPr lang="en-US" dirty="0" smtClean="0"/>
              <a:t>Cape Coast Castle</a:t>
            </a:r>
            <a:endParaRPr lang="en-US" dirty="0"/>
          </a:p>
        </p:txBody>
      </p:sp>
      <p:pic>
        <p:nvPicPr>
          <p:cNvPr id="10242" name="Picture 2" descr="E:\Backup\user\Pictures\Africa\Ghana 2006-07\Cape Coast Castle\P90101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81200"/>
            <a:ext cx="3066256" cy="229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E:\Backup\user\Pictures\Africa\Ghana 2006-07\Cape Coast Castle\P90101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81200"/>
            <a:ext cx="31496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E:\Backup\user\Pictures\Africa\Ghana 2006-07\Cape Coast Castle\P90101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419600"/>
            <a:ext cx="29464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67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Kakum</a:t>
            </a:r>
            <a:r>
              <a:rPr lang="en-US" dirty="0" smtClean="0"/>
              <a:t> National Park</a:t>
            </a:r>
            <a:endParaRPr lang="en-US" dirty="0"/>
          </a:p>
        </p:txBody>
      </p:sp>
      <p:pic>
        <p:nvPicPr>
          <p:cNvPr id="11266" name="Picture 2" descr="E:\Backup\user\Pictures\Africa\Ghana 2006-07\Kakum NP + Hans Botel\P83101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1676400"/>
            <a:ext cx="3352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E:\Backup\user\Pictures\Africa\Ghana 2006-07\Kakum NP + Hans Botel\P83101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200400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659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142288" cy="838200"/>
          </a:xfrm>
        </p:spPr>
        <p:txBody>
          <a:bodyPr/>
          <a:lstStyle/>
          <a:p>
            <a:pPr algn="l"/>
            <a:r>
              <a:rPr lang="en-US" sz="3600" dirty="0" smtClean="0"/>
              <a:t>Budget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167688" cy="4724400"/>
          </a:xfrm>
        </p:spPr>
        <p:txBody>
          <a:bodyPr/>
          <a:lstStyle/>
          <a:p>
            <a:r>
              <a:rPr lang="en-US" sz="2800" dirty="0" smtClean="0">
                <a:latin typeface="Calibri" pitchFamily="34" charset="0"/>
              </a:rPr>
              <a:t>Still to be finalized, but expect that:</a:t>
            </a:r>
          </a:p>
          <a:p>
            <a:pPr lvl="1"/>
            <a:r>
              <a:rPr lang="en-US" sz="2400" dirty="0" smtClean="0">
                <a:latin typeface="Calibri" pitchFamily="34" charset="0"/>
              </a:rPr>
              <a:t>Carleton will cover basic food, accommodation and in-country travel costs</a:t>
            </a:r>
          </a:p>
          <a:p>
            <a:pPr lvl="1"/>
            <a:r>
              <a:rPr lang="en-US" sz="2400" dirty="0" smtClean="0">
                <a:latin typeface="Calibri" pitchFamily="34" charset="0"/>
              </a:rPr>
              <a:t>Students responsible for, all figures estimates:</a:t>
            </a:r>
          </a:p>
          <a:p>
            <a:pPr lvl="2"/>
            <a:r>
              <a:rPr lang="en-US" sz="2000" dirty="0" smtClean="0">
                <a:latin typeface="Calibri" pitchFamily="34" charset="0"/>
              </a:rPr>
              <a:t>Tuition: $650</a:t>
            </a:r>
          </a:p>
          <a:p>
            <a:pPr lvl="2"/>
            <a:r>
              <a:rPr lang="en-US" sz="2000" dirty="0" smtClean="0">
                <a:latin typeface="Calibri" pitchFamily="34" charset="0"/>
              </a:rPr>
              <a:t>Return air fare to Accra: $1,500</a:t>
            </a:r>
          </a:p>
          <a:p>
            <a:pPr lvl="2"/>
            <a:r>
              <a:rPr lang="en-US" sz="2000" dirty="0" smtClean="0">
                <a:latin typeface="Calibri" pitchFamily="34" charset="0"/>
              </a:rPr>
              <a:t>Course pack: $100</a:t>
            </a:r>
          </a:p>
          <a:p>
            <a:pPr lvl="2"/>
            <a:r>
              <a:rPr lang="en-US" sz="2000" dirty="0" smtClean="0">
                <a:latin typeface="Calibri" pitchFamily="34" charset="0"/>
              </a:rPr>
              <a:t>Vaccinations, anti-</a:t>
            </a:r>
            <a:r>
              <a:rPr lang="en-US" sz="2000" dirty="0" err="1" smtClean="0">
                <a:latin typeface="Calibri" pitchFamily="34" charset="0"/>
              </a:rPr>
              <a:t>malarials</a:t>
            </a:r>
            <a:r>
              <a:rPr lang="en-US" sz="2000" dirty="0" smtClean="0">
                <a:latin typeface="Calibri" pitchFamily="34" charset="0"/>
              </a:rPr>
              <a:t>: $250</a:t>
            </a:r>
          </a:p>
          <a:p>
            <a:pPr lvl="2"/>
            <a:r>
              <a:rPr lang="en-US" sz="2000" dirty="0" smtClean="0">
                <a:latin typeface="Calibri" pitchFamily="34" charset="0"/>
              </a:rPr>
              <a:t>Ghana visa: $95</a:t>
            </a:r>
          </a:p>
          <a:p>
            <a:pPr lvl="2"/>
            <a:r>
              <a:rPr lang="en-US" sz="2000" dirty="0" smtClean="0">
                <a:latin typeface="Calibri" pitchFamily="34" charset="0"/>
              </a:rPr>
              <a:t>Park fees: $50</a:t>
            </a:r>
          </a:p>
          <a:p>
            <a:pPr lvl="2"/>
            <a:r>
              <a:rPr lang="en-US" sz="2000" dirty="0" smtClean="0">
                <a:latin typeface="Calibri" pitchFamily="34" charset="0"/>
              </a:rPr>
              <a:t>Approx. </a:t>
            </a:r>
            <a:r>
              <a:rPr lang="en-US" sz="2000" dirty="0" smtClean="0">
                <a:latin typeface="Calibri" pitchFamily="34" charset="0"/>
              </a:rPr>
              <a:t>total non-tuition costs</a:t>
            </a:r>
            <a:r>
              <a:rPr lang="en-US" sz="2400" dirty="0" smtClean="0">
                <a:latin typeface="Calibri" pitchFamily="34" charset="0"/>
              </a:rPr>
              <a:t>: </a:t>
            </a:r>
            <a:r>
              <a:rPr lang="en-US" sz="2400" dirty="0" smtClean="0">
                <a:latin typeface="Calibri" pitchFamily="34" charset="0"/>
              </a:rPr>
              <a:t>$</a:t>
            </a:r>
            <a:r>
              <a:rPr lang="en-US" sz="2400" dirty="0" smtClean="0">
                <a:latin typeface="Calibri" pitchFamily="34" charset="0"/>
              </a:rPr>
              <a:t>2,000</a:t>
            </a:r>
            <a:endParaRPr lang="en-US" sz="2400" dirty="0" smtClean="0">
              <a:latin typeface="Calibri" pitchFamily="34" charset="0"/>
            </a:endParaRPr>
          </a:p>
          <a:p>
            <a:pPr lvl="1"/>
            <a:r>
              <a:rPr lang="en-US" sz="2400" dirty="0" smtClean="0">
                <a:latin typeface="Calibri" pitchFamily="34" charset="0"/>
              </a:rPr>
              <a:t>Not included: spending money, gifts, extra food, personal travel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42288" cy="1057275"/>
          </a:xfrm>
        </p:spPr>
        <p:txBody>
          <a:bodyPr/>
          <a:lstStyle/>
          <a:p>
            <a:pPr algn="l"/>
            <a:r>
              <a:rPr lang="en-US" sz="3600" dirty="0" smtClean="0"/>
              <a:t>Applications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53400" cy="4572000"/>
          </a:xfrm>
        </p:spPr>
        <p:txBody>
          <a:bodyPr/>
          <a:lstStyle/>
          <a:p>
            <a:pPr lvl="1"/>
            <a:r>
              <a:rPr lang="en-US" sz="2400" dirty="0" smtClean="0"/>
              <a:t>Application form to be posted on IAS Website</a:t>
            </a:r>
          </a:p>
          <a:p>
            <a:pPr lvl="1"/>
            <a:r>
              <a:rPr lang="en-US" sz="2400" dirty="0" smtClean="0"/>
              <a:t>Application deadline: Nov. 1,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142288" cy="457200"/>
          </a:xfrm>
        </p:spPr>
        <p:txBody>
          <a:bodyPr/>
          <a:lstStyle/>
          <a:p>
            <a:pPr algn="l"/>
            <a:endParaRPr lang="en-US" dirty="0" smtClean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167688" cy="51816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sz="5400" dirty="0" smtClean="0"/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0000"/>
      </a:accent1>
      <a:accent2>
        <a:srgbClr val="FFFF00"/>
      </a:accent2>
      <a:accent3>
        <a:srgbClr val="00B050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oard Presentation">
  <a:themeElements>
    <a:clrScheme name="Board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oard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oard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ard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ard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ard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ard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ard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ard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ard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ard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ard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ard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ard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710</Words>
  <Application>Microsoft Office PowerPoint</Application>
  <PresentationFormat>On-screen Show (4:3)</PresentationFormat>
  <Paragraphs>87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Times New Roman</vt:lpstr>
      <vt:lpstr>CommonBullets</vt:lpstr>
      <vt:lpstr>Times</vt:lpstr>
      <vt:lpstr>Calibri</vt:lpstr>
      <vt:lpstr>Blank</vt:lpstr>
      <vt:lpstr>Board Presentation</vt:lpstr>
      <vt:lpstr>AFRI 3100/5100 African Studies Abroad</vt:lpstr>
      <vt:lpstr>Overview</vt:lpstr>
      <vt:lpstr>Ghana</vt:lpstr>
      <vt:lpstr>Ghana</vt:lpstr>
      <vt:lpstr>Independence Day, 50 year later</vt:lpstr>
      <vt:lpstr>Kwame Nkrumah’s Birthplace</vt:lpstr>
      <vt:lpstr>Jerry Rawlings, then and now</vt:lpstr>
      <vt:lpstr>2012 Election Results</vt:lpstr>
      <vt:lpstr>Oil in the water…</vt:lpstr>
      <vt:lpstr>Preliminary Course Outline</vt:lpstr>
      <vt:lpstr>Images from Accra</vt:lpstr>
      <vt:lpstr>Images from the North</vt:lpstr>
      <vt:lpstr>Course Requirements</vt:lpstr>
      <vt:lpstr>Possible Contributors and Expertise</vt:lpstr>
      <vt:lpstr>Logistics </vt:lpstr>
      <vt:lpstr>Cape Coast Castle</vt:lpstr>
      <vt:lpstr>Kakum National Park</vt:lpstr>
      <vt:lpstr>Budget</vt:lpstr>
      <vt:lpstr>Applications</vt:lpstr>
      <vt:lpstr>PowerPoint Presentation</vt:lpstr>
    </vt:vector>
  </TitlesOfParts>
  <Company>Hewson Bridge and Smith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Studio</dc:creator>
  <cp:lastModifiedBy>Windows User</cp:lastModifiedBy>
  <cp:revision>158</cp:revision>
  <cp:lastPrinted>2003-01-15T21:41:25Z</cp:lastPrinted>
  <dcterms:created xsi:type="dcterms:W3CDTF">2003-01-15T21:15:39Z</dcterms:created>
  <dcterms:modified xsi:type="dcterms:W3CDTF">2014-09-23T20:41:19Z</dcterms:modified>
</cp:coreProperties>
</file>