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6" r:id="rId4"/>
    <p:sldId id="298" r:id="rId5"/>
    <p:sldId id="302" r:id="rId6"/>
    <p:sldId id="324" r:id="rId7"/>
    <p:sldId id="323" r:id="rId8"/>
    <p:sldId id="325" r:id="rId9"/>
    <p:sldId id="326" r:id="rId10"/>
    <p:sldId id="327" r:id="rId11"/>
    <p:sldId id="300" r:id="rId12"/>
    <p:sldId id="328" r:id="rId13"/>
    <p:sldId id="329" r:id="rId14"/>
    <p:sldId id="330" r:id="rId15"/>
    <p:sldId id="301" r:id="rId16"/>
    <p:sldId id="305" r:id="rId17"/>
    <p:sldId id="331" r:id="rId18"/>
    <p:sldId id="332" r:id="rId19"/>
    <p:sldId id="307" r:id="rId20"/>
    <p:sldId id="315" r:id="rId21"/>
    <p:sldId id="321" r:id="rId22"/>
  </p:sldIdLst>
  <p:sldSz cx="9144000" cy="6858000" type="screen4x3"/>
  <p:notesSz cx="7010400" cy="9296400"/>
  <p:embeddedFontLst>
    <p:embeddedFont>
      <p:font typeface="CommonBullets" panose="020B0604020202020204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F1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73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5B54EE2-AE8B-43D4-BA41-09568AB66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E74FF39-EB26-4596-9655-354099524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1828800" cy="327660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1905000" y="1066800"/>
            <a:ext cx="7239000" cy="3276600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700088"/>
            <a:ext cx="1828800" cy="301625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905000" y="700088"/>
            <a:ext cx="72390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14" descr="W:\Departmental\Doug presentation materials\CarletonWide_Tag_K_18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152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066800"/>
            <a:ext cx="7239000" cy="1981200"/>
          </a:xfrm>
        </p:spPr>
        <p:txBody>
          <a:bodyPr lIns="91440" tIns="45720" rIns="91440" bIns="45720" anchor="ctr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00400"/>
            <a:ext cx="7239000" cy="1143000"/>
          </a:xfrm>
        </p:spPr>
        <p:txBody>
          <a:bodyPr lIns="91440" tIns="45720" rIns="91440" bIns="45720"/>
          <a:lstStyle>
            <a:lvl1pPr marL="0" indent="0" algn="ctr">
              <a:buFont typeface="CommonBullets" pitchFamily="34" charset="2"/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6508-DFBC-4482-B5CD-F3D34D0DD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133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62484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3C2B-1E61-49C1-A596-37C7E8888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dirty="0"/>
            </a:lvl1pPr>
          </a:lstStyle>
          <a:p>
            <a:pPr>
              <a:defRPr/>
            </a:pPr>
            <a:r>
              <a:rPr lang="en-CA"/>
              <a:t>Finance Committee,  November 6, 2008          </a:t>
            </a:r>
            <a:fld id="{E926ABE9-33A8-45CE-9172-CA6BBAAF4D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39AC-8AD3-4472-ABEE-8E5C1DC6E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8C6E-848F-46C5-9D68-7343761DC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6764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764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DACA-F020-4287-8DBE-94DB2D93F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05CC-7045-425C-BE6E-0A5231C97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C7D6-B6F6-456C-8377-2CBA33C43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DA9B-1D3A-478D-9EA0-F3CC1C7A9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BCC4-272B-4FCE-940C-C2C911A80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1A19-3A9E-452C-9B8E-E06F1828B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905000" y="104775"/>
            <a:ext cx="7086600" cy="452438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905000" y="585788"/>
            <a:ext cx="7086600" cy="1000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676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29ECA-F009-44E8-A954-995E3C375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4" descr="W:\Departmental\Doug presentation materials\CarletonWide_Tag_K_18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0001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65113" y="6324600"/>
            <a:ext cx="2438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200" dirty="0">
              <a:latin typeface="Times New Roman" pitchFamily="18" charset="0"/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28600" y="6488113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cs typeface="+mn-cs"/>
              </a:rPr>
              <a:t>Slide Name</a:t>
            </a:r>
            <a:endParaRPr lang="en-US" sz="1200" dirty="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–"/>
        <a:defRPr>
          <a:solidFill>
            <a:schemeClr val="tx1"/>
          </a:solidFill>
          <a:latin typeface="+mn-lt"/>
        </a:defRPr>
      </a:lvl2pPr>
      <a:lvl3pPr marL="971550" indent="-173038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3pPr>
      <a:lvl4pPr marL="131286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–"/>
        <a:defRPr>
          <a:solidFill>
            <a:schemeClr val="tx1"/>
          </a:solidFill>
          <a:latin typeface="+mn-lt"/>
        </a:defRPr>
      </a:lvl4pPr>
      <a:lvl5pPr marL="1595438" indent="-161925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5pPr>
      <a:lvl6pPr marL="20526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6pPr>
      <a:lvl7pPr marL="25098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7pPr>
      <a:lvl8pPr marL="29670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8pPr>
      <a:lvl9pPr marL="34242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5000" y="104775"/>
            <a:ext cx="7086600" cy="452438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 dirty="0"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05000" y="585788"/>
            <a:ext cx="7086600" cy="1000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 dirty="0"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981075"/>
            <a:ext cx="6767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9138"/>
            <a:ext cx="679291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7" descr="CarletonWide_Tag_K_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001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5113" y="6324600"/>
            <a:ext cx="2438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CA" sz="1200" dirty="0">
              <a:cs typeface="+mn-cs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6488113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CA" sz="1200" dirty="0"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9375" y="642937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CA"/>
              <a:t>Finance </a:t>
            </a:r>
            <a:r>
              <a:rPr lang="en-CA" err="1"/>
              <a:t>Cte</a:t>
            </a:r>
            <a:r>
              <a:rPr lang="en-CA"/>
              <a:t>, November 6, 2008</a:t>
            </a:r>
            <a:fld id="{69FAEF0A-DB6E-4590-8187-03BEF568CD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9pPr>
    </p:titleStyle>
    <p:bodyStyle>
      <a:lvl1pPr marL="250825" indent="-2508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74638" algn="l" rtl="0" eaLnBrk="0" fontAlgn="base" hangingPunct="0"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2pPr>
      <a:lvl3pPr marL="1144588" indent="-2603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3pPr>
      <a:lvl4pPr marL="1644650" indent="-320675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4pPr>
      <a:lvl5pPr marL="2090738" indent="-2667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5pPr>
      <a:lvl6pPr marL="2547938" indent="-2667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6pPr>
      <a:lvl7pPr marL="3005138" indent="-2667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7pPr>
      <a:lvl8pPr marL="3462338" indent="-2667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8pPr>
      <a:lvl9pPr marL="3919538" indent="-2667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•"/>
        <a:tabLst>
          <a:tab pos="161607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AFRI 3100/5100</a:t>
            </a:r>
            <a:br>
              <a:rPr lang="en-US" dirty="0" smtClean="0"/>
            </a:br>
            <a:r>
              <a:rPr lang="en-US" dirty="0" smtClean="0"/>
              <a:t>African Studies Abroad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Ghana, May </a:t>
            </a:r>
            <a:r>
              <a:rPr lang="en-US" dirty="0" smtClean="0"/>
              <a:t>4-22, </a:t>
            </a:r>
            <a:r>
              <a:rPr lang="en-US" dirty="0" smtClean="0"/>
              <a:t>2015</a:t>
            </a:r>
          </a:p>
          <a:p>
            <a:pPr eaLnBrk="1" hangingPunct="1"/>
            <a:r>
              <a:rPr lang="en-US" dirty="0" smtClean="0"/>
              <a:t>Prof. Chris 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Preliminary Course 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67688" cy="44196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 smtClean="0"/>
              <a:t>Course title: “Ghana: The Challenges of Democracy and Development in Africa”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Explore broader question of the challenges of building democracy and promoting development in Africa, through the case study of Ghana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Cover the entire Independence period, but focus on contemporary developments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Organized and led by Prof. Brown, but draw heavily on presentations by Ghanaian experts from academia, government and civil society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Combine classroom presentations with field excursions and site visits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First two weeks in national capital, Accra; last week in capital of Northern Region, Tamale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Tamale portion of course focuses on issues of local government, rural development and regional inequality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6767513" cy="838200"/>
          </a:xfrm>
        </p:spPr>
        <p:txBody>
          <a:bodyPr/>
          <a:lstStyle/>
          <a:p>
            <a:r>
              <a:rPr lang="en-US" dirty="0" smtClean="0"/>
              <a:t>Images from Accra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143" y="1905000"/>
            <a:ext cx="6792913" cy="4259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E:\Backup\user\Pictures\Africa\Ghana 2006-07\Gabriel in Accra\P611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6" y="1676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Backup\user\Pictures\Africa\Ghana 2006-07\Labadi Beach Hotel\P812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Backup\user\Pictures\Africa\Ghana 2006-07\Gabriel Soccer Team\Chicken Farming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6" y="4267200"/>
            <a:ext cx="3163312" cy="23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Backup\user\Pictures\Africa\Ghana 2006-07\Ghana @ 50\P306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7484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67513" cy="838200"/>
          </a:xfrm>
        </p:spPr>
        <p:txBody>
          <a:bodyPr/>
          <a:lstStyle/>
          <a:p>
            <a:r>
              <a:rPr lang="en-US" dirty="0" smtClean="0"/>
              <a:t>Images from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E:\Backup\user\Pictures\Africa\Ghana 2006-07\Anglican Church\Cho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10" y="4162592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Backup\user\Pictures\Africa\Ghana 2006-07\Farming in our Backyard\P910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6" y="4229436"/>
            <a:ext cx="2793551" cy="20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Backup\user\Pictures\Africa\Ghana 2006-07\Issakah Baby Outdooring\P326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786989"/>
            <a:ext cx="2878882" cy="21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Backup\user\Pictures\Africa\Ghana 2006-07\Jane's school\PC190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68" y="1828799"/>
            <a:ext cx="2875652" cy="21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Backup\user\Pictures\Africa\Ghana 2006-07\Sandema Water Workshop\Chicken Farming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8" y="422943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Backup\user\Pictures\Africa\Ghana 2006-07\Sekoti Health Clinic\P523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7" y="1828801"/>
            <a:ext cx="2804903" cy="21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767513" cy="838200"/>
          </a:xfrm>
        </p:spPr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12113" cy="4335462"/>
          </a:xfrm>
        </p:spPr>
        <p:txBody>
          <a:bodyPr/>
          <a:lstStyle/>
          <a:p>
            <a:r>
              <a:rPr lang="en-US" sz="2800" dirty="0" smtClean="0"/>
              <a:t>It is a course, after all…</a:t>
            </a:r>
          </a:p>
          <a:p>
            <a:pPr lvl="1"/>
            <a:r>
              <a:rPr lang="en-US" sz="2000" dirty="0" smtClean="0"/>
              <a:t>Course pack, available beforehand, with all course readings</a:t>
            </a:r>
          </a:p>
          <a:p>
            <a:pPr lvl="1"/>
            <a:r>
              <a:rPr lang="en-US" sz="2000" dirty="0" smtClean="0"/>
              <a:t>Students will be expected to submit at least 10 reflection pieces of 1-2 pages each</a:t>
            </a:r>
          </a:p>
          <a:p>
            <a:pPr lvl="1"/>
            <a:r>
              <a:rPr lang="en-US" sz="2000" dirty="0" smtClean="0"/>
              <a:t>These reflection pieces may either  be an academic discussion of a given daily topic and the associated guest speaker/excursion, or may be a personal reflection on  some aspect of our stay in Ghana (e.g. reaction to our site visit to Cape Coast Castle)</a:t>
            </a:r>
          </a:p>
          <a:p>
            <a:pPr lvl="1"/>
            <a:r>
              <a:rPr lang="en-US" sz="2000" dirty="0" smtClean="0"/>
              <a:t>Your grade will be based on your best 10 reflection pieces, each weighted equally, with no more than 2 “personal” reflections included in the total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1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Possible Contributors and Expertise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67688" cy="4419600"/>
          </a:xfrm>
        </p:spPr>
        <p:txBody>
          <a:bodyPr/>
          <a:lstStyle/>
          <a:p>
            <a:r>
              <a:rPr lang="en-US" sz="2000" dirty="0" smtClean="0"/>
              <a:t>Prof. Daniel Osabu-Kle, Carleton: traditional authorities</a:t>
            </a:r>
          </a:p>
          <a:p>
            <a:r>
              <a:rPr lang="en-US" sz="2000" dirty="0" smtClean="0"/>
              <a:t>Dr. Sulley Gariba, Office of the President: </a:t>
            </a:r>
            <a:r>
              <a:rPr lang="en-US" sz="2000" dirty="0"/>
              <a:t>n</a:t>
            </a:r>
            <a:r>
              <a:rPr lang="en-US" sz="2000" dirty="0" smtClean="0"/>
              <a:t>ational planning</a:t>
            </a:r>
          </a:p>
          <a:p>
            <a:r>
              <a:rPr lang="en-US" sz="2000" dirty="0" smtClean="0"/>
              <a:t>Dr. Rasheed </a:t>
            </a:r>
            <a:r>
              <a:rPr lang="en-US" sz="2000" dirty="0" err="1" smtClean="0"/>
              <a:t>Draman</a:t>
            </a:r>
            <a:r>
              <a:rPr lang="en-US" sz="2000" dirty="0" smtClean="0"/>
              <a:t>, Africa Centre for Parliamentary Affairs, Parliament</a:t>
            </a:r>
          </a:p>
          <a:p>
            <a:r>
              <a:rPr lang="en-US" sz="2000" dirty="0" smtClean="0"/>
              <a:t>Dr. Franklin </a:t>
            </a:r>
            <a:r>
              <a:rPr lang="en-US" sz="2000" dirty="0" err="1" smtClean="0"/>
              <a:t>Oduru</a:t>
            </a:r>
            <a:r>
              <a:rPr lang="en-US" sz="2000" dirty="0" smtClean="0"/>
              <a:t>, Ghana Centre for Democratic Development: democratization</a:t>
            </a:r>
          </a:p>
          <a:p>
            <a:r>
              <a:rPr lang="en-US" sz="2000" dirty="0" smtClean="0"/>
              <a:t>Dr. Amanda </a:t>
            </a:r>
            <a:r>
              <a:rPr lang="en-US" sz="2000" dirty="0" err="1" smtClean="0"/>
              <a:t>Coffie</a:t>
            </a:r>
            <a:r>
              <a:rPr lang="en-US" sz="2000" dirty="0" smtClean="0"/>
              <a:t>, University of Ghana: migration and refugees</a:t>
            </a:r>
          </a:p>
          <a:p>
            <a:r>
              <a:rPr lang="en-US" sz="2000" dirty="0" smtClean="0"/>
              <a:t>Prof. Joseph </a:t>
            </a:r>
            <a:r>
              <a:rPr lang="en-US" sz="2000" dirty="0" err="1" smtClean="0"/>
              <a:t>Yaro</a:t>
            </a:r>
            <a:r>
              <a:rPr lang="en-US" sz="2000" dirty="0" smtClean="0"/>
              <a:t>, University of Ghana: rural development</a:t>
            </a:r>
          </a:p>
          <a:p>
            <a:r>
              <a:rPr lang="en-US" sz="2000" dirty="0" smtClean="0"/>
              <a:t>Dr Esther </a:t>
            </a:r>
            <a:r>
              <a:rPr lang="en-US" sz="2000" smtClean="0"/>
              <a:t>Ofei-Aboagye, </a:t>
            </a:r>
            <a:r>
              <a:rPr lang="en-US" sz="2000" dirty="0" smtClean="0"/>
              <a:t>Institute of Local Government Service: local government</a:t>
            </a:r>
            <a:r>
              <a:rPr lang="en-US" sz="2000" smtClean="0"/>
              <a:t>, gender</a:t>
            </a:r>
            <a:endParaRPr lang="en-US" sz="2000" dirty="0" smtClean="0"/>
          </a:p>
          <a:p>
            <a:r>
              <a:rPr lang="en-US" sz="2000" dirty="0" err="1" smtClean="0"/>
              <a:t>Mr</a:t>
            </a:r>
            <a:r>
              <a:rPr lang="en-US" sz="2000" dirty="0" smtClean="0"/>
              <a:t> Gregory </a:t>
            </a:r>
            <a:r>
              <a:rPr lang="en-US" sz="2000" dirty="0" err="1" smtClean="0"/>
              <a:t>Adoo</a:t>
            </a:r>
            <a:r>
              <a:rPr lang="en-US" sz="2000" dirty="0" smtClean="0"/>
              <a:t>, Principal Planning Officer, Northern Region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Logistics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724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Course dates: Monday, May 4 through Friday, May 22 inclusive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Aim to arrive no later than May 2, free to depart any time from May 23 onward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Most class days: Lecture/visit am, free pm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Weekend of May 9/10: visit to Cape Coast and </a:t>
            </a:r>
            <a:r>
              <a:rPr lang="en-US" sz="2400" dirty="0" err="1" smtClean="0">
                <a:latin typeface="Calibri" pitchFamily="34" charset="0"/>
              </a:rPr>
              <a:t>Kakum</a:t>
            </a:r>
            <a:r>
              <a:rPr lang="en-US" sz="2400" dirty="0" smtClean="0">
                <a:latin typeface="Calibri" pitchFamily="34" charset="0"/>
              </a:rPr>
              <a:t> N.P.</a:t>
            </a:r>
          </a:p>
          <a:p>
            <a:r>
              <a:rPr lang="en-US" sz="2800" dirty="0" smtClean="0">
                <a:latin typeface="Calibri" pitchFamily="34" charset="0"/>
              </a:rPr>
              <a:t>Accommodation and ground transport provided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Hope to partner with the Institute of Local Government Service, which has campuses in both Accra and Tamale, including boarding facilities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Ground transport by bus (</a:t>
            </a:r>
            <a:r>
              <a:rPr lang="en-US" sz="2400" dirty="0" err="1" smtClean="0">
                <a:latin typeface="Calibri" pitchFamily="34" charset="0"/>
              </a:rPr>
              <a:t>tro-tro</a:t>
            </a:r>
            <a:r>
              <a:rPr lang="en-US" sz="2400" dirty="0" smtClean="0">
                <a:latin typeface="Calibri" pitchFamily="34" charset="0"/>
              </a:rPr>
              <a:t>) in Accra and to Cape Coast, air travel to Tamale</a:t>
            </a: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</a:rPr>
              <a:t>							</a:t>
            </a:r>
          </a:p>
          <a:p>
            <a:endParaRPr lang="en-US" dirty="0" smtClean="0">
              <a:latin typeface="Calibri" pitchFamily="34" charset="0"/>
            </a:endParaRPr>
          </a:p>
          <a:p>
            <a:pPr lvl="1"/>
            <a:endParaRPr lang="en-US" sz="2300" dirty="0" smtClean="0">
              <a:latin typeface="Calibri" pitchFamily="34" charset="0"/>
            </a:endParaRP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pPr lvl="1"/>
            <a:endParaRPr lang="en-US" sz="23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6767513" cy="838200"/>
          </a:xfrm>
        </p:spPr>
        <p:txBody>
          <a:bodyPr/>
          <a:lstStyle/>
          <a:p>
            <a:r>
              <a:rPr lang="en-US" dirty="0" smtClean="0"/>
              <a:t>Cape Coast Castle</a:t>
            </a:r>
            <a:endParaRPr lang="en-US" dirty="0"/>
          </a:p>
        </p:txBody>
      </p:sp>
      <p:pic>
        <p:nvPicPr>
          <p:cNvPr id="10242" name="Picture 2" descr="E:\Backup\user\Pictures\Africa\Ghana 2006-07\Cape Coast Castle\P901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066256" cy="22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Backup\user\Pictures\Africa\Ghana 2006-07\Cape Coast Castle\P901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Backup\user\Pictures\Africa\Ghana 2006-07\Cape Coast Castle\P9010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Kakum</a:t>
            </a:r>
            <a:r>
              <a:rPr lang="en-US" dirty="0" smtClean="0"/>
              <a:t> National Park</a:t>
            </a:r>
            <a:endParaRPr lang="en-US" dirty="0"/>
          </a:p>
        </p:txBody>
      </p:sp>
      <p:pic>
        <p:nvPicPr>
          <p:cNvPr id="11266" name="Picture 2" descr="E:\Backup\user\Pictures\Africa\Ghana 2006-07\Kakum NP + Hans Botel\P8310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76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Backup\user\Pictures\Africa\Ghana 2006-07\Kakum NP + Hans Botel\P831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Budget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67688" cy="4724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Still to be finalized, but expect that: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Carleton will cover basic food, accommodation and in-country travel costs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Students responsible for, all figures estimates: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Tuition: $650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Return air fare to Accra: $1,500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Course pack: $100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Vaccinations, anti-</a:t>
            </a:r>
            <a:r>
              <a:rPr lang="en-US" sz="2000" dirty="0" err="1" smtClean="0">
                <a:latin typeface="Calibri" pitchFamily="34" charset="0"/>
              </a:rPr>
              <a:t>malarials</a:t>
            </a:r>
            <a:r>
              <a:rPr lang="en-US" sz="2000" dirty="0" smtClean="0">
                <a:latin typeface="Calibri" pitchFamily="34" charset="0"/>
              </a:rPr>
              <a:t>: $250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Ghana visa: $95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Park fees: $50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Approx. </a:t>
            </a:r>
            <a:r>
              <a:rPr lang="en-US" sz="2000" dirty="0" smtClean="0">
                <a:latin typeface="Calibri" pitchFamily="34" charset="0"/>
              </a:rPr>
              <a:t>total non-tuition costs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</a:rPr>
              <a:t>$</a:t>
            </a:r>
            <a:r>
              <a:rPr lang="en-US" sz="2400" dirty="0" smtClean="0">
                <a:latin typeface="Calibri" pitchFamily="34" charset="0"/>
              </a:rPr>
              <a:t>2,000</a:t>
            </a: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Not included: spending money, gifts, extra food, personal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42288" cy="1057275"/>
          </a:xfrm>
        </p:spPr>
        <p:txBody>
          <a:bodyPr/>
          <a:lstStyle/>
          <a:p>
            <a:pPr algn="l"/>
            <a:r>
              <a:rPr lang="en-US" sz="3600" dirty="0" smtClean="0"/>
              <a:t>Applications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72000"/>
          </a:xfrm>
        </p:spPr>
        <p:txBody>
          <a:bodyPr/>
          <a:lstStyle/>
          <a:p>
            <a:pPr lvl="1"/>
            <a:r>
              <a:rPr lang="en-US" sz="2400" dirty="0" smtClean="0"/>
              <a:t>Application form to be posted on IAS Website</a:t>
            </a:r>
          </a:p>
          <a:p>
            <a:pPr lvl="1"/>
            <a:r>
              <a:rPr lang="en-US" sz="2400" dirty="0" smtClean="0"/>
              <a:t>Application deadline: Nov. 1,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72000"/>
          </a:xfrm>
        </p:spPr>
        <p:txBody>
          <a:bodyPr/>
          <a:lstStyle/>
          <a:p>
            <a:r>
              <a:rPr lang="en-US" sz="2800" dirty="0" smtClean="0"/>
              <a:t>Ghana</a:t>
            </a:r>
          </a:p>
          <a:p>
            <a:r>
              <a:rPr lang="en-US" sz="2800" dirty="0" smtClean="0"/>
              <a:t>Preliminary Course Outline</a:t>
            </a:r>
          </a:p>
          <a:p>
            <a:r>
              <a:rPr lang="en-US" sz="2800" dirty="0" smtClean="0"/>
              <a:t>Possible Contributors</a:t>
            </a:r>
          </a:p>
          <a:p>
            <a:r>
              <a:rPr lang="en-US" sz="2800" dirty="0" smtClean="0"/>
              <a:t>Logistics &amp; Budget</a:t>
            </a:r>
          </a:p>
          <a:p>
            <a:r>
              <a:rPr lang="en-US" sz="2800" dirty="0" smtClean="0"/>
              <a:t>Application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42288" cy="457200"/>
          </a:xfrm>
        </p:spPr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67688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54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Ghana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67688" cy="441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Some maps:</a:t>
            </a:r>
          </a:p>
        </p:txBody>
      </p:sp>
      <p:pic>
        <p:nvPicPr>
          <p:cNvPr id="1026" name="Picture 2" descr="C:\Users\ChrisBrown\Pictures\Ghana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3751"/>
            <a:ext cx="2514600" cy="40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Brown\Pictures\africa-political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7931"/>
            <a:ext cx="3276600" cy="41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981075"/>
            <a:ext cx="8142288" cy="838200"/>
          </a:xfrm>
        </p:spPr>
        <p:txBody>
          <a:bodyPr/>
          <a:lstStyle/>
          <a:p>
            <a:pPr algn="l"/>
            <a:r>
              <a:rPr lang="en-US" sz="3600" dirty="0" smtClean="0"/>
              <a:t>Ghana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67688" cy="4419600"/>
          </a:xfrm>
        </p:spPr>
        <p:txBody>
          <a:bodyPr/>
          <a:lstStyle/>
          <a:p>
            <a:r>
              <a:rPr lang="en-US" dirty="0" smtClean="0"/>
              <a:t>Politically and economically, always an African leader:</a:t>
            </a:r>
          </a:p>
          <a:p>
            <a:pPr lvl="1"/>
            <a:r>
              <a:rPr lang="en-US" dirty="0" smtClean="0"/>
              <a:t>First Independent country Sub-Saharan Africa, 1957</a:t>
            </a:r>
          </a:p>
          <a:p>
            <a:pPr lvl="1"/>
            <a:r>
              <a:rPr lang="en-US" dirty="0" smtClean="0"/>
              <a:t>Founding President, Kwame Nkrumah, major Pan-Africanist thinker </a:t>
            </a:r>
          </a:p>
          <a:p>
            <a:pPr lvl="1"/>
            <a:r>
              <a:rPr lang="en-US" dirty="0" smtClean="0"/>
              <a:t>First coup, 1966, spells “End of an Illusion” about politics in Independent Africa and ushers in period of economic decline and political instability</a:t>
            </a:r>
          </a:p>
          <a:p>
            <a:pPr lvl="1"/>
            <a:r>
              <a:rPr lang="en-US" dirty="0" smtClean="0"/>
              <a:t>In 1980s, under military leader Jerry Rawlings, becomes darling of World Bank for embrace of structural adjustment</a:t>
            </a:r>
          </a:p>
          <a:p>
            <a:pPr lvl="1"/>
            <a:r>
              <a:rPr lang="en-US" dirty="0" smtClean="0"/>
              <a:t>In 1992, among African leaders in return to democracy</a:t>
            </a:r>
          </a:p>
          <a:p>
            <a:pPr lvl="1"/>
            <a:r>
              <a:rPr lang="en-US" dirty="0" smtClean="0"/>
              <a:t>Today:</a:t>
            </a:r>
          </a:p>
          <a:p>
            <a:pPr lvl="2"/>
            <a:r>
              <a:rPr lang="en-US" dirty="0" smtClean="0"/>
              <a:t>Usually regarded as amongst most stable democracies in Africa</a:t>
            </a:r>
          </a:p>
          <a:p>
            <a:pPr lvl="2"/>
            <a:r>
              <a:rPr lang="en-US" dirty="0" smtClean="0"/>
              <a:t>High growth, and discovery of oil, lead to “middle-income” status</a:t>
            </a:r>
          </a:p>
          <a:p>
            <a:pPr lvl="2"/>
            <a:r>
              <a:rPr lang="en-US" dirty="0" smtClean="0"/>
              <a:t>But problems remain, both in consolidating democracy and addressing enduring poverty and inequality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Day, 50 year later</a:t>
            </a:r>
            <a:endParaRPr lang="en-US" dirty="0"/>
          </a:p>
        </p:txBody>
      </p:sp>
      <p:pic>
        <p:nvPicPr>
          <p:cNvPr id="3074" name="Picture 2" descr="E:\Backup\user\Pictures\Africa\Ghana 2006-07\Ghana @ 50\P306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467739" cy="48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66088" cy="828675"/>
          </a:xfrm>
        </p:spPr>
        <p:txBody>
          <a:bodyPr/>
          <a:lstStyle/>
          <a:p>
            <a:r>
              <a:rPr lang="en-US" dirty="0" smtClean="0"/>
              <a:t>Kwame Nkrumah’s Birthplace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8091488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Backup\user\Pictures\Africa\Ghana 2006-07\Kwame Nkrumah's Birthplace\P303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55" y="1066800"/>
            <a:ext cx="6767513" cy="838200"/>
          </a:xfrm>
        </p:spPr>
        <p:txBody>
          <a:bodyPr/>
          <a:lstStyle/>
          <a:p>
            <a:r>
              <a:rPr lang="en-US" dirty="0" smtClean="0"/>
              <a:t>Jerry Rawlings, then and now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6" y="2133600"/>
            <a:ext cx="36547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pload.wikimedia.org/wikipedia/commons/4/40/Jerry_Rawling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12" y="2133600"/>
            <a:ext cx="45026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767513" cy="828675"/>
          </a:xfrm>
        </p:spPr>
        <p:txBody>
          <a:bodyPr/>
          <a:lstStyle/>
          <a:p>
            <a:r>
              <a:rPr lang="en-US" dirty="0" smtClean="0"/>
              <a:t>2012 Election 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987666" cy="33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767513" cy="838200"/>
          </a:xfrm>
        </p:spPr>
        <p:txBody>
          <a:bodyPr/>
          <a:lstStyle/>
          <a:p>
            <a:r>
              <a:rPr lang="en-US" dirty="0" smtClean="0"/>
              <a:t>Oil in the water…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015432" cy="473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00"/>
      </a:accent2>
      <a:accent3>
        <a:srgbClr val="00B05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ard Presentation">
  <a:themeElements>
    <a:clrScheme name="Board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ard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ard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710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CommonBullets</vt:lpstr>
      <vt:lpstr>Times</vt:lpstr>
      <vt:lpstr>Calibri</vt:lpstr>
      <vt:lpstr>Blank</vt:lpstr>
      <vt:lpstr>Board Presentation</vt:lpstr>
      <vt:lpstr>AFRI 3100/5100 African Studies Abroad</vt:lpstr>
      <vt:lpstr>Overview</vt:lpstr>
      <vt:lpstr>Ghana</vt:lpstr>
      <vt:lpstr>Ghana</vt:lpstr>
      <vt:lpstr>Independence Day, 50 year later</vt:lpstr>
      <vt:lpstr>Kwame Nkrumah’s Birthplace</vt:lpstr>
      <vt:lpstr>Jerry Rawlings, then and now</vt:lpstr>
      <vt:lpstr>2012 Election Results</vt:lpstr>
      <vt:lpstr>Oil in the water…</vt:lpstr>
      <vt:lpstr>Preliminary Course Outline</vt:lpstr>
      <vt:lpstr>Images from Accra</vt:lpstr>
      <vt:lpstr>Images from the North</vt:lpstr>
      <vt:lpstr>Course Requirements</vt:lpstr>
      <vt:lpstr>Possible Contributors and Expertise</vt:lpstr>
      <vt:lpstr>Logistics </vt:lpstr>
      <vt:lpstr>Cape Coast Castle</vt:lpstr>
      <vt:lpstr>Kakum National Park</vt:lpstr>
      <vt:lpstr>Budget</vt:lpstr>
      <vt:lpstr>Applications</vt:lpstr>
      <vt:lpstr>PowerPoint Presentation</vt:lpstr>
    </vt:vector>
  </TitlesOfParts>
  <Company>Hewson Bridge and Smith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Windows User</cp:lastModifiedBy>
  <cp:revision>158</cp:revision>
  <cp:lastPrinted>2003-01-15T21:41:25Z</cp:lastPrinted>
  <dcterms:created xsi:type="dcterms:W3CDTF">2003-01-15T21:15:39Z</dcterms:created>
  <dcterms:modified xsi:type="dcterms:W3CDTF">2014-09-23T20:41:19Z</dcterms:modified>
</cp:coreProperties>
</file>